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3" r:id="rId2"/>
  </p:sldMasterIdLst>
  <p:notesMasterIdLst>
    <p:notesMasterId r:id="rId9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Lst>
  <p:sldSz cx="12192000" cy="6858000"/>
  <p:notesSz cx="6858000" cy="9144000"/>
  <p:embeddedFontLst>
    <p:embeddedFont>
      <p:font typeface="Calibri" panose="020F0502020204030204" pitchFamily="34" charset="0"/>
      <p:regular r:id="rId96"/>
      <p:bold r:id="rId97"/>
      <p:italic r:id="rId98"/>
      <p:boldItalic r:id="rId99"/>
    </p:embeddedFont>
    <p:embeddedFont>
      <p:font typeface="Quattrocento Sans" panose="020B0502050000020003" pitchFamily="34" charset="0"/>
      <p:regular r:id="rId100"/>
      <p:bold r:id="rId101"/>
      <p:italic r:id="rId102"/>
      <p:boldItalic r:id="rId103"/>
    </p:embeddedFont>
    <p:embeddedFont>
      <p:font typeface="Roboto" panose="02000000000000000000" pitchFamily="2" charset="0"/>
      <p:regular r:id="rId104"/>
      <p:bold r:id="rId105"/>
      <p:italic r:id="rId106"/>
      <p:boldItalic r:id="rId10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8" roundtripDataSignature="AMtx7miXmkK0BnNHEk7W0xhjAbGnn0NBr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74" autoAdjust="0"/>
  </p:normalViewPr>
  <p:slideViewPr>
    <p:cSldViewPr snapToGrid="0">
      <p:cViewPr varScale="1">
        <p:scale>
          <a:sx n="78" d="100"/>
          <a:sy n="78" d="100"/>
        </p:scale>
        <p:origin x="432" y="84"/>
      </p:cViewPr>
      <p:guideLst>
        <p:guide orient="horz" pos="2160"/>
        <p:guide pos="384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tableStyles" Target="tableStyles.xml"/><Relationship Id="rId16" Type="http://schemas.openxmlformats.org/officeDocument/2006/relationships/slide" Target="slides/slide14.xml"/><Relationship Id="rId107" Type="http://schemas.openxmlformats.org/officeDocument/2006/relationships/font" Target="fonts/font12.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font" Target="fonts/font7.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notesMaster" Target="notesMasters/notesMaster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8.fntdata"/><Relationship Id="rId108" Type="http://customschemas.google.com/relationships/presentationmetadata" Target="meta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font" Target="fonts/font11.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font" Target="fonts/font4.fntdata"/><Relationship Id="rId101"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presProps" Target="pres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2.fntdata"/><Relationship Id="rId104" Type="http://schemas.openxmlformats.org/officeDocument/2006/relationships/font" Target="fonts/font9.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5.fntdata"/><Relationship Id="rId105" Type="http://schemas.openxmlformats.org/officeDocument/2006/relationships/font" Target="fonts/font10.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font" Target="fonts/font3.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softwaretestingmaterial.com/white-box-testing/"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15e76f5ad1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115e76f5ad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15e76f5ad1_0_5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g115e76f5ad1_0_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15e76f5ad1_0_59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9" name="Google Shape;279;g115e76f5ad1_0_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15e76f5ad1_0_60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g115e76f5ad1_0_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15e76f5ad1_0_6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g115e76f5ad1_0_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15e76f5ad1_0_6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g115e76f5ad1_0_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15e76f5ad1_0_6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g115e76f5ad1_0_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15e76f5ad1_0_6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g115e76f5ad1_0_6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15e76f5ad1_0_68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g115e76f5ad1_0_6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15e76f5ad1_0_6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g115e76f5ad1_0_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15e76f5ad1_0_67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0" name="Google Shape;340;g115e76f5ad1_0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15e76f5ad1_0_10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g115e76f5ad1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5e76f5ad1_0_6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g115e76f5ad1_0_6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17e7af2cce_0_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g117e7af2cce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17e7af2cce_0_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g117e7af2cce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17e7af2cce_0_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7" name="Google Shape;367;g117e7af2cce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17e7af2cce_0_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6" name="Google Shape;376;g117e7af2cce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17e7af2cce_0_8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g117e7af2cce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15e76f5ad1_0_70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0" name="Google Shape;390;g115e76f5ad1_0_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115e76f5ad1_0_8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g115e76f5ad1_0_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15e76f5ad1_0_8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g115e76f5ad1_0_8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15e76f5ad1_0_89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2" name="Google Shape;412;g115e76f5ad1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15e76f5ad1_0_3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2" name="Google Shape;222;g115e76f5ad1_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15e76f5ad1_0_8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g115e76f5ad1_0_8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15e76f5ad1_0_87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6" name="Google Shape;426;g115e76f5ad1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15e76f5ad1_0_88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3" name="Google Shape;433;g115e76f5ad1_0_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15e76f5ad1_0_89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115e76f5ad1_0_8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115e76f5ad1_0_9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115e76f5ad1_0_9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15e76f5ad1_0_9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5" name="Google Shape;455;g115e76f5ad1_0_9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15e76f5ad1_0_90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2" name="Google Shape;462;g115e76f5ad1_0_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15e76f5ad1_0_9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9" name="Google Shape;469;g115e76f5ad1_0_9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117e7af2cce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6" name="Google Shape;476;g117e7af2cc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117e7af2cce_0_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4" name="Google Shape;484;g117e7af2cc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5e76f5ad1_0_4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g115e76f5ad1_0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17e7af2cce_0_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1" name="Google Shape;491;g117e7af2cce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117e7af2cce_0_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8" name="Google Shape;498;g117e7af2cc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117e7af2cce_0_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5" name="Google Shape;505;g117e7af2cc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115e76f5ad1_0_7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2" name="Google Shape;512;g115e76f5ad1_0_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115e76f5ad1_0_7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3" name="Google Shape;523;g115e76f5ad1_0_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4" name="Google Shape;53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115e76f5ad1_0_2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hlinkClick r:id="rId3"/>
              </a:rPr>
              <a:t>What is White Box Testing and its Types with Examples? (softwaretestingmaterial.com)</a:t>
            </a:r>
            <a:endParaRPr lang="en-US" dirty="0"/>
          </a:p>
          <a:p>
            <a:pPr marL="0" lvl="0" indent="0" algn="l" rtl="0">
              <a:spcBef>
                <a:spcPts val="0"/>
              </a:spcBef>
              <a:spcAft>
                <a:spcPts val="0"/>
              </a:spcAft>
              <a:buNone/>
            </a:pPr>
            <a:endParaRPr dirty="0"/>
          </a:p>
        </p:txBody>
      </p:sp>
      <p:sp>
        <p:nvSpPr>
          <p:cNvPr id="539" name="Google Shape;539;g115e76f5ad1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15e76f5ad1_0_2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6" name="Google Shape;546;g115e76f5ad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115e76f5ad1_0_9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6" name="Google Shape;556;g115e76f5ad1_0_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15e76f5ad1_0_9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3" name="Google Shape;563;g115e76f5ad1_0_9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15e76f5ad1_0_5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115e76f5ad1_0_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115e76f5ad1_0_9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0" name="Google Shape;570;g115e76f5ad1_0_9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1613d185f0_0_2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7" name="Google Shape;577;g11613d185f0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115e76f5ad1_0_9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4" name="Google Shape;584;g115e76f5ad1_0_9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115e76f5ad1_0_98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1" name="Google Shape;591;g115e76f5ad1_0_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11613d185f0_0_8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8" name="Google Shape;598;g11613d185f0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115e76f5ad1_0_99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5" name="Google Shape;605;g115e76f5ad1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15e76f5ad1_0_10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3" name="Google Shape;613;g115e76f5ad1_0_1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115e76f5ad1_0_100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9" name="Google Shape;619;g115e76f5ad1_0_10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1613d185f0_0_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7" name="Google Shape;627;g11613d185f0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1613d185f0_0_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4" name="Google Shape;634;g11613d185f0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15e76f5ad1_0_5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g115e76f5ad1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11613d185f0_0_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0" name="Google Shape;640;g11613d185f0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1613d185f0_0_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6" name="Google Shape;646;g11613d185f0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11613d185f0_0_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3" name="Google Shape;653;g11613d185f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11613d185f0_0_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1" name="Google Shape;661;g11613d185f0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11613d185f0_0_3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8" name="Google Shape;668;g11613d185f0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11613d185f0_0_3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5" name="Google Shape;675;g11613d185f0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1613d185f0_0_9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2" name="Google Shape;682;g11613d185f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11613d185f0_0_10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9" name="Google Shape;689;g11613d185f0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11613d185f0_0_1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6" name="Google Shape;696;g11613d185f0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11613d185f0_0_1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3" name="Google Shape;703;g11613d185f0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15e76f5ad1_0_5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g115e76f5ad1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11613d185f0_0_1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0" name="Google Shape;710;g11613d185f0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11613d185f0_0_1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9" name="Google Shape;719;g11613d185f0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11613d185f0_0_19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8" name="Google Shape;728;g11613d185f0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1613d185f0_0_28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5" name="Google Shape;735;g11613d185f0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3d185f0_0_29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2" name="Google Shape;742;g11613d185f0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11613d185f0_0_20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9" name="Google Shape;749;g11613d185f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1613d185f0_0_2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7" name="Google Shape;757;g11613d185f0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11613d185f0_0_2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4" name="Google Shape;764;g11613d185f0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11613d185f0_0_2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1" name="Google Shape;771;g11613d185f0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11613d185f0_0_2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9" name="Google Shape;779;g11613d185f0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15e76f5ad1_0_5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g115e76f5ad1_0_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11613d185f0_0_2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7" name="Google Shape;787;g11613d185f0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11613d185f0_0_30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4" name="Google Shape;794;g11613d185f0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11613d185f0_0_30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1" name="Google Shape;801;g11613d185f0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1613d185f0_0_1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8" name="Google Shape;808;g11613d185f0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11613d185f0_0_1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16" name="Google Shape;816;g11613d185f0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11613d185f0_0_1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3" name="Google Shape;823;g11613d185f0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11613d185f0_0_18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0" name="Google Shape;830;g11613d185f0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11613d185f0_0_18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branch coverage include unconditional branch</a:t>
            </a:r>
          </a:p>
          <a:p>
            <a:pPr marL="0" lvl="0" indent="0" algn="l" rtl="0">
              <a:spcBef>
                <a:spcPts val="0"/>
              </a:spcBef>
              <a:spcAft>
                <a:spcPts val="0"/>
              </a:spcAft>
              <a:buNone/>
            </a:pPr>
            <a:r>
              <a:rPr lang="en-US" dirty="0"/>
              <a:t>decision coverage only true and </a:t>
            </a:r>
            <a:r>
              <a:rPr lang="en-US"/>
              <a:t>false branch</a:t>
            </a:r>
            <a:endParaRPr lang="en-US" dirty="0"/>
          </a:p>
        </p:txBody>
      </p:sp>
      <p:sp>
        <p:nvSpPr>
          <p:cNvPr id="837" name="Google Shape;837;g11613d185f0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11613d185f0_0_2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5" name="Google Shape;845;g11613d185f0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11613d185f0_0_28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2" name="Google Shape;852;g11613d185f0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15e76f5ad1_0_5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g115e76f5ad1_0_5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1176cc129b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9" name="Google Shape;859;g1176cc129b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176cc129b2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0" name="Google Shape;870;g1176cc129b2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115e76f5ad1_0_2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1" name="Google Shape;881;g115e76f5ad1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pic>
        <p:nvPicPr>
          <p:cNvPr id="16" name="Google Shape;16;p15"/>
          <p:cNvPicPr preferRelativeResize="0"/>
          <p:nvPr/>
        </p:nvPicPr>
        <p:blipFill rotWithShape="1">
          <a:blip r:embed="rId2">
            <a:alphaModFix/>
          </a:blip>
          <a:srcRect/>
          <a:stretch/>
        </p:blipFill>
        <p:spPr>
          <a:xfrm>
            <a:off x="-4763" y="-4763"/>
            <a:ext cx="12201525" cy="6867525"/>
          </a:xfrm>
          <a:prstGeom prst="rect">
            <a:avLst/>
          </a:prstGeom>
          <a:noFill/>
          <a:ln>
            <a:noFill/>
          </a:ln>
        </p:spPr>
      </p:pic>
      <p:sp>
        <p:nvSpPr>
          <p:cNvPr id="17" name="Google Shape;17;p15"/>
          <p:cNvSpPr txBox="1">
            <a:spLocks noGrp="1"/>
          </p:cNvSpPr>
          <p:nvPr>
            <p:ph type="subTitle" idx="1"/>
          </p:nvPr>
        </p:nvSpPr>
        <p:spPr>
          <a:xfrm>
            <a:off x="5486400" y="4953000"/>
            <a:ext cx="6705600" cy="990600"/>
          </a:xfrm>
          <a:prstGeom prst="rect">
            <a:avLst/>
          </a:prstGeom>
          <a:noFill/>
          <a:ln>
            <a:noFill/>
          </a:ln>
        </p:spPr>
        <p:txBody>
          <a:bodyPr spcFirstLastPara="1" wrap="square" lIns="91425" tIns="45700" rIns="91425" bIns="45700" anchor="t" anchorCtr="0">
            <a:normAutofit/>
          </a:bodyPr>
          <a:lstStyle>
            <a:lvl1pPr lvl="0" algn="l">
              <a:spcBef>
                <a:spcPts val="440"/>
              </a:spcBef>
              <a:spcAft>
                <a:spcPts val="0"/>
              </a:spcAft>
              <a:buClr>
                <a:srgbClr val="FF5A33"/>
              </a:buClr>
              <a:buSzPts val="2200"/>
              <a:buNone/>
              <a:defRPr sz="2200" b="1" cap="small">
                <a:solidFill>
                  <a:srgbClr val="FF5A33"/>
                </a:solidFill>
                <a:latin typeface="Quattrocento Sans"/>
                <a:ea typeface="Quattrocento Sans"/>
                <a:cs typeface="Quattrocento Sans"/>
                <a:sym typeface="Quattrocento Sans"/>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cxnSp>
        <p:nvCxnSpPr>
          <p:cNvPr id="18" name="Google Shape;18;p15"/>
          <p:cNvCxnSpPr/>
          <p:nvPr/>
        </p:nvCxnSpPr>
        <p:spPr>
          <a:xfrm>
            <a:off x="5583936" y="4953000"/>
            <a:ext cx="6303264" cy="0"/>
          </a:xfrm>
          <a:prstGeom prst="straightConnector1">
            <a:avLst/>
          </a:prstGeom>
          <a:noFill/>
          <a:ln w="9525" cap="flat" cmpd="sng">
            <a:solidFill>
              <a:srgbClr val="FF5A33"/>
            </a:solidFill>
            <a:prstDash val="dot"/>
            <a:round/>
            <a:headEnd type="none" w="sm" len="sm"/>
            <a:tailEnd type="none" w="sm" len="sm"/>
          </a:ln>
        </p:spPr>
      </p:cxnSp>
      <p:sp>
        <p:nvSpPr>
          <p:cNvPr id="19" name="Google Shape;19;p15"/>
          <p:cNvSpPr/>
          <p:nvPr/>
        </p:nvSpPr>
        <p:spPr>
          <a:xfrm>
            <a:off x="1060704" y="2133600"/>
            <a:ext cx="3308096" cy="3048000"/>
          </a:xfrm>
          <a:prstGeom prst="ellipse">
            <a:avLst/>
          </a:prstGeom>
          <a:solidFill>
            <a:schemeClr val="lt1"/>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 name="Google Shape;20;p15"/>
          <p:cNvSpPr txBox="1">
            <a:spLocks noGrp="1"/>
          </p:cNvSpPr>
          <p:nvPr>
            <p:ph type="title"/>
          </p:nvPr>
        </p:nvSpPr>
        <p:spPr>
          <a:xfrm>
            <a:off x="5506720" y="4284596"/>
            <a:ext cx="6100064" cy="70498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FF5A33"/>
              </a:buClr>
              <a:buSzPts val="3400"/>
              <a:buFont typeface="Calibri"/>
              <a:buNone/>
              <a:defRPr sz="3400" b="1" cap="small">
                <a:solidFill>
                  <a:srgbClr val="FF5A3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15"/>
          <p:cNvSpPr>
            <a:spLocks noGrp="1"/>
          </p:cNvSpPr>
          <p:nvPr>
            <p:ph type="pic" idx="2"/>
          </p:nvPr>
        </p:nvSpPr>
        <p:spPr>
          <a:xfrm>
            <a:off x="1016000" y="2743200"/>
            <a:ext cx="3352800" cy="18288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9"/>
        <p:cNvGrpSpPr/>
        <p:nvPr/>
      </p:nvGrpSpPr>
      <p:grpSpPr>
        <a:xfrm>
          <a:off x="0" y="0"/>
          <a:ext cx="0" cy="0"/>
          <a:chOff x="0" y="0"/>
          <a:chExt cx="0" cy="0"/>
        </a:xfrm>
      </p:grpSpPr>
      <p:sp>
        <p:nvSpPr>
          <p:cNvPr id="80" name="Google Shape;80;p2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24"/>
          <p:cNvSpPr txBox="1">
            <a:spLocks noGrp="1"/>
          </p:cNvSpPr>
          <p:nvPr>
            <p:ph type="body" idx="1"/>
          </p:nvPr>
        </p:nvSpPr>
        <p:spPr>
          <a:xfrm rot="5400000">
            <a:off x="3833019" y="-1623218"/>
            <a:ext cx="4525963" cy="10972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2" name="Google Shape;82;p2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2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5"/>
        <p:cNvGrpSpPr/>
        <p:nvPr/>
      </p:nvGrpSpPr>
      <p:grpSpPr>
        <a:xfrm>
          <a:off x="0" y="0"/>
          <a:ext cx="0" cy="0"/>
          <a:chOff x="0" y="0"/>
          <a:chExt cx="0" cy="0"/>
        </a:xfrm>
      </p:grpSpPr>
      <p:sp>
        <p:nvSpPr>
          <p:cNvPr id="86" name="Google Shape;86;p25"/>
          <p:cNvSpPr txBox="1">
            <a:spLocks noGrp="1"/>
          </p:cNvSpPr>
          <p:nvPr>
            <p:ph type="title"/>
          </p:nvPr>
        </p:nvSpPr>
        <p:spPr>
          <a:xfrm rot="5400000">
            <a:off x="7285038" y="1828802"/>
            <a:ext cx="5851525" cy="27432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25"/>
          <p:cNvSpPr txBox="1">
            <a:spLocks noGrp="1"/>
          </p:cNvSpPr>
          <p:nvPr>
            <p:ph type="body" idx="1"/>
          </p:nvPr>
        </p:nvSpPr>
        <p:spPr>
          <a:xfrm rot="5400000">
            <a:off x="1697038" y="-812799"/>
            <a:ext cx="5851525" cy="80264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8" name="Google Shape;88;p25"/>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5"/>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25"/>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mp; Content">
  <p:cSld name="Title &amp; Content">
    <p:spTree>
      <p:nvGrpSpPr>
        <p:cNvPr id="1" name="Shape 91"/>
        <p:cNvGrpSpPr/>
        <p:nvPr/>
      </p:nvGrpSpPr>
      <p:grpSpPr>
        <a:xfrm>
          <a:off x="0" y="0"/>
          <a:ext cx="0" cy="0"/>
          <a:chOff x="0" y="0"/>
          <a:chExt cx="0" cy="0"/>
        </a:xfrm>
      </p:grpSpPr>
      <p:sp>
        <p:nvSpPr>
          <p:cNvPr id="92" name="Google Shape;92;p2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26"/>
          <p:cNvSpPr txBox="1"/>
          <p:nvPr/>
        </p:nvSpPr>
        <p:spPr>
          <a:xfrm>
            <a:off x="2946400" y="274638"/>
            <a:ext cx="8636000" cy="56356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rgbClr val="FF9900"/>
              </a:buClr>
              <a:buSzPts val="3200"/>
              <a:buFont typeface="Quattrocento Sans"/>
              <a:buNone/>
            </a:pPr>
            <a:r>
              <a:rPr lang="en-US" sz="3200" b="1" cap="small">
                <a:solidFill>
                  <a:srgbClr val="FF9900"/>
                </a:solidFill>
                <a:latin typeface="Quattrocento Sans"/>
                <a:ea typeface="Quattrocento Sans"/>
                <a:cs typeface="Quattrocento Sans"/>
                <a:sym typeface="Quattrocento Sans"/>
              </a:rPr>
              <a:t>Click to edit Master title style</a:t>
            </a:r>
            <a:endParaRPr sz="3200" b="1" cap="small">
              <a:solidFill>
                <a:srgbClr val="FF9900"/>
              </a:solidFill>
              <a:latin typeface="Quattrocento Sans"/>
              <a:ea typeface="Quattrocento Sans"/>
              <a:cs typeface="Quattrocento Sans"/>
              <a:sym typeface="Quattrocento Sans"/>
            </a:endParaRPr>
          </a:p>
        </p:txBody>
      </p:sp>
      <p:sp>
        <p:nvSpPr>
          <p:cNvPr id="94" name="Google Shape;94;p26"/>
          <p:cNvSpPr txBox="1">
            <a:spLocks noGrp="1"/>
          </p:cNvSpPr>
          <p:nvPr>
            <p:ph type="body" idx="1"/>
          </p:nvPr>
        </p:nvSpPr>
        <p:spPr>
          <a:xfrm>
            <a:off x="609600" y="990600"/>
            <a:ext cx="10972800" cy="5562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95" name="Google Shape;95;p26"/>
          <p:cNvPicPr preferRelativeResize="0"/>
          <p:nvPr/>
        </p:nvPicPr>
        <p:blipFill rotWithShape="1">
          <a:blip r:embed="rId2">
            <a:alphaModFix/>
          </a:blip>
          <a:srcRect/>
          <a:stretch/>
        </p:blipFill>
        <p:spPr>
          <a:xfrm>
            <a:off x="711200" y="228601"/>
            <a:ext cx="2133600" cy="484909"/>
          </a:xfrm>
          <a:prstGeom prst="rect">
            <a:avLst/>
          </a:prstGeom>
          <a:noFill/>
          <a:ln>
            <a:noFill/>
          </a:ln>
        </p:spPr>
      </p:pic>
      <p:cxnSp>
        <p:nvCxnSpPr>
          <p:cNvPr id="96" name="Google Shape;96;p26"/>
          <p:cNvCxnSpPr/>
          <p:nvPr/>
        </p:nvCxnSpPr>
        <p:spPr>
          <a:xfrm rot="10800000">
            <a:off x="711200" y="835152"/>
            <a:ext cx="10871200" cy="0"/>
          </a:xfrm>
          <a:prstGeom prst="straightConnector1">
            <a:avLst/>
          </a:prstGeom>
          <a:noFill/>
          <a:ln w="38100" cap="flat" cmpd="sng">
            <a:solidFill>
              <a:srgbClr val="BD4B48"/>
            </a:solidFill>
            <a:prstDash val="solid"/>
            <a:round/>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97"/>
        <p:cNvGrpSpPr/>
        <p:nvPr/>
      </p:nvGrpSpPr>
      <p:grpSpPr>
        <a:xfrm>
          <a:off x="0" y="0"/>
          <a:ext cx="0" cy="0"/>
          <a:chOff x="0" y="0"/>
          <a:chExt cx="0" cy="0"/>
        </a:xfrm>
      </p:grpSpPr>
      <p:sp>
        <p:nvSpPr>
          <p:cNvPr id="98" name="Google Shape;98;p27"/>
          <p:cNvSpPr txBox="1">
            <a:spLocks noGrp="1"/>
          </p:cNvSpPr>
          <p:nvPr>
            <p:ph type="title"/>
          </p:nvPr>
        </p:nvSpPr>
        <p:spPr>
          <a:xfrm>
            <a:off x="2336800" y="198438"/>
            <a:ext cx="9448800" cy="487362"/>
          </a:xfrm>
          <a:prstGeom prst="rect">
            <a:avLst/>
          </a:prstGeom>
          <a:noFill/>
          <a:ln>
            <a:noFill/>
          </a:ln>
        </p:spPr>
        <p:txBody>
          <a:bodyPr spcFirstLastPara="1" wrap="square" lIns="91425" tIns="45700" rIns="91425" bIns="45700" anchor="t" anchorCtr="0">
            <a:normAutofit/>
          </a:bodyPr>
          <a:lstStyle>
            <a:lvl1pPr lvl="0" algn="r">
              <a:spcBef>
                <a:spcPts val="0"/>
              </a:spcBef>
              <a:spcAft>
                <a:spcPts val="0"/>
              </a:spcAft>
              <a:buClr>
                <a:schemeClr val="lt1"/>
              </a:buClr>
              <a:buSzPts val="2400"/>
              <a:buFont typeface="Quattrocento Sans"/>
              <a:buNone/>
              <a:defRPr sz="2400" b="0" i="0">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9" name="Google Shape;99;p27"/>
          <p:cNvSpPr txBox="1">
            <a:spLocks noGrp="1"/>
          </p:cNvSpPr>
          <p:nvPr>
            <p:ph type="body" idx="1"/>
          </p:nvPr>
        </p:nvSpPr>
        <p:spPr>
          <a:xfrm>
            <a:off x="1727200" y="1066800"/>
            <a:ext cx="10363200" cy="457200"/>
          </a:xfrm>
          <a:prstGeom prst="rect">
            <a:avLst/>
          </a:prstGeom>
          <a:noFill/>
          <a:ln>
            <a:noFill/>
          </a:ln>
        </p:spPr>
        <p:txBody>
          <a:bodyPr spcFirstLastPara="1" wrap="square" lIns="91425" tIns="45700" rIns="91425" bIns="45700" anchor="t" anchorCtr="0">
            <a:normAutofit/>
          </a:bodyPr>
          <a:lstStyle>
            <a:lvl1pPr marL="457200" lvl="0" indent="-228600" algn="l">
              <a:spcBef>
                <a:spcPts val="480"/>
              </a:spcBef>
              <a:spcAft>
                <a:spcPts val="0"/>
              </a:spcAft>
              <a:buClr>
                <a:schemeClr val="dk1"/>
              </a:buClr>
              <a:buSzPts val="2400"/>
              <a:buFont typeface="Quattrocento Sans"/>
              <a:buNone/>
              <a:defRPr sz="2400" b="1">
                <a:latin typeface="Quattrocento Sans"/>
                <a:ea typeface="Quattrocento Sans"/>
                <a:cs typeface="Quattrocento Sans"/>
                <a:sym typeface="Quattrocento Sans"/>
              </a:defRPr>
            </a:lvl1pPr>
            <a:lvl2pPr marL="914400" lvl="1" indent="-228600" algn="just">
              <a:spcBef>
                <a:spcPts val="320"/>
              </a:spcBef>
              <a:spcAft>
                <a:spcPts val="0"/>
              </a:spcAft>
              <a:buClr>
                <a:schemeClr val="dk1"/>
              </a:buClr>
              <a:buSzPts val="1600"/>
              <a:buFont typeface="Roboto"/>
              <a:buNone/>
              <a:defRPr sz="1600">
                <a:latin typeface="Roboto"/>
                <a:ea typeface="Roboto"/>
                <a:cs typeface="Roboto"/>
                <a:sym typeface="Roboto"/>
              </a:defRPr>
            </a:lvl2pPr>
            <a:lvl3pPr marL="1371600" lvl="2" indent="-330200" algn="just">
              <a:spcBef>
                <a:spcPts val="320"/>
              </a:spcBef>
              <a:spcAft>
                <a:spcPts val="0"/>
              </a:spcAft>
              <a:buClr>
                <a:schemeClr val="dk1"/>
              </a:buClr>
              <a:buSzPts val="1600"/>
              <a:buChar char="•"/>
              <a:defRPr sz="1600">
                <a:latin typeface="Roboto"/>
                <a:ea typeface="Roboto"/>
                <a:cs typeface="Roboto"/>
                <a:sym typeface="Roboto"/>
              </a:defRPr>
            </a:lvl3pPr>
            <a:lvl4pPr marL="1828800" lvl="3" indent="-330200" algn="just">
              <a:spcBef>
                <a:spcPts val="320"/>
              </a:spcBef>
              <a:spcAft>
                <a:spcPts val="0"/>
              </a:spcAft>
              <a:buClr>
                <a:schemeClr val="dk1"/>
              </a:buClr>
              <a:buSzPts val="1600"/>
              <a:buFont typeface="Courier New"/>
              <a:buChar char="o"/>
              <a:defRPr sz="1600">
                <a:latin typeface="Roboto"/>
                <a:ea typeface="Roboto"/>
                <a:cs typeface="Roboto"/>
                <a:sym typeface="Roboto"/>
              </a:defRPr>
            </a:lvl4pPr>
            <a:lvl5pPr marL="2286000" lvl="4" indent="-330200" algn="just">
              <a:spcBef>
                <a:spcPts val="320"/>
              </a:spcBef>
              <a:spcAft>
                <a:spcPts val="0"/>
              </a:spcAft>
              <a:buClr>
                <a:schemeClr val="dk1"/>
              </a:buClr>
              <a:buSzPts val="1600"/>
              <a:buChar char="»"/>
              <a:defRPr sz="160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0" name="Google Shape;100;p27"/>
          <p:cNvSpPr txBox="1">
            <a:spLocks noGrp="1"/>
          </p:cNvSpPr>
          <p:nvPr>
            <p:ph type="body" idx="2"/>
          </p:nvPr>
        </p:nvSpPr>
        <p:spPr>
          <a:xfrm>
            <a:off x="6604000" y="1828800"/>
            <a:ext cx="5384800" cy="2743200"/>
          </a:xfrm>
          <a:prstGeom prst="rect">
            <a:avLst/>
          </a:prstGeom>
          <a:noFill/>
          <a:ln>
            <a:noFill/>
          </a:ln>
        </p:spPr>
        <p:txBody>
          <a:bodyPr spcFirstLastPara="1" wrap="square" lIns="91425" tIns="45700" rIns="91425" bIns="45700" anchor="t" anchorCtr="0">
            <a:normAutofit/>
          </a:bodyPr>
          <a:lstStyle>
            <a:lvl1pPr marL="457200" lvl="0" indent="-228600" algn="l">
              <a:spcBef>
                <a:spcPts val="480"/>
              </a:spcBef>
              <a:spcAft>
                <a:spcPts val="0"/>
              </a:spcAft>
              <a:buClr>
                <a:schemeClr val="dk1"/>
              </a:buClr>
              <a:buSzPts val="2400"/>
              <a:buFont typeface="Quattrocento Sans"/>
              <a:buNone/>
              <a:defRPr sz="2400" b="0">
                <a:latin typeface="Quattrocento Sans"/>
                <a:ea typeface="Quattrocento Sans"/>
                <a:cs typeface="Quattrocento Sans"/>
                <a:sym typeface="Quattrocento Sans"/>
              </a:defRPr>
            </a:lvl1pPr>
            <a:lvl2pPr marL="914400" lvl="1" indent="-228600" algn="just">
              <a:spcBef>
                <a:spcPts val="320"/>
              </a:spcBef>
              <a:spcAft>
                <a:spcPts val="0"/>
              </a:spcAft>
              <a:buClr>
                <a:schemeClr val="dk1"/>
              </a:buClr>
              <a:buSzPts val="1600"/>
              <a:buFont typeface="Roboto"/>
              <a:buNone/>
              <a:defRPr sz="1600">
                <a:latin typeface="Roboto"/>
                <a:ea typeface="Roboto"/>
                <a:cs typeface="Roboto"/>
                <a:sym typeface="Roboto"/>
              </a:defRPr>
            </a:lvl2pPr>
            <a:lvl3pPr marL="1371600" lvl="2" indent="-330200" algn="just">
              <a:spcBef>
                <a:spcPts val="320"/>
              </a:spcBef>
              <a:spcAft>
                <a:spcPts val="0"/>
              </a:spcAft>
              <a:buClr>
                <a:schemeClr val="dk1"/>
              </a:buClr>
              <a:buSzPts val="1600"/>
              <a:buChar char="•"/>
              <a:defRPr sz="1600">
                <a:latin typeface="Roboto"/>
                <a:ea typeface="Roboto"/>
                <a:cs typeface="Roboto"/>
                <a:sym typeface="Roboto"/>
              </a:defRPr>
            </a:lvl3pPr>
            <a:lvl4pPr marL="1828800" lvl="3" indent="-330200" algn="just">
              <a:spcBef>
                <a:spcPts val="320"/>
              </a:spcBef>
              <a:spcAft>
                <a:spcPts val="0"/>
              </a:spcAft>
              <a:buClr>
                <a:schemeClr val="dk1"/>
              </a:buClr>
              <a:buSzPts val="1600"/>
              <a:buFont typeface="Courier New"/>
              <a:buChar char="o"/>
              <a:defRPr sz="1600">
                <a:latin typeface="Roboto"/>
                <a:ea typeface="Roboto"/>
                <a:cs typeface="Roboto"/>
                <a:sym typeface="Roboto"/>
              </a:defRPr>
            </a:lvl4pPr>
            <a:lvl5pPr marL="2286000" lvl="4" indent="-330200" algn="just">
              <a:spcBef>
                <a:spcPts val="320"/>
              </a:spcBef>
              <a:spcAft>
                <a:spcPts val="0"/>
              </a:spcAft>
              <a:buClr>
                <a:schemeClr val="dk1"/>
              </a:buClr>
              <a:buSzPts val="1600"/>
              <a:buChar char="»"/>
              <a:defRPr sz="160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1" name="Google Shape;101;p27"/>
          <p:cNvSpPr txBox="1">
            <a:spLocks noGrp="1"/>
          </p:cNvSpPr>
          <p:nvPr>
            <p:ph type="sldNum" idx="12"/>
          </p:nvPr>
        </p:nvSpPr>
        <p:spPr>
          <a:xfrm>
            <a:off x="-1828800" y="617220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1"/>
                </a:solidFill>
                <a:latin typeface="Quattrocento Sans"/>
                <a:ea typeface="Quattrocento Sans"/>
                <a:cs typeface="Quattrocento Sans"/>
                <a:sym typeface="Quattrocento Sans"/>
              </a:defRPr>
            </a:lvl1pPr>
            <a:lvl2pPr marL="0" lvl="1" indent="0" algn="r">
              <a:spcBef>
                <a:spcPts val="0"/>
              </a:spcBef>
              <a:buNone/>
              <a:defRPr sz="1200">
                <a:solidFill>
                  <a:schemeClr val="lt1"/>
                </a:solidFill>
                <a:latin typeface="Quattrocento Sans"/>
                <a:ea typeface="Quattrocento Sans"/>
                <a:cs typeface="Quattrocento Sans"/>
                <a:sym typeface="Quattrocento Sans"/>
              </a:defRPr>
            </a:lvl2pPr>
            <a:lvl3pPr marL="0" lvl="2" indent="0" algn="r">
              <a:spcBef>
                <a:spcPts val="0"/>
              </a:spcBef>
              <a:buNone/>
              <a:defRPr sz="1200">
                <a:solidFill>
                  <a:schemeClr val="lt1"/>
                </a:solidFill>
                <a:latin typeface="Quattrocento Sans"/>
                <a:ea typeface="Quattrocento Sans"/>
                <a:cs typeface="Quattrocento Sans"/>
                <a:sym typeface="Quattrocento Sans"/>
              </a:defRPr>
            </a:lvl3pPr>
            <a:lvl4pPr marL="0" lvl="3" indent="0" algn="r">
              <a:spcBef>
                <a:spcPts val="0"/>
              </a:spcBef>
              <a:buNone/>
              <a:defRPr sz="1200">
                <a:solidFill>
                  <a:schemeClr val="lt1"/>
                </a:solidFill>
                <a:latin typeface="Quattrocento Sans"/>
                <a:ea typeface="Quattrocento Sans"/>
                <a:cs typeface="Quattrocento Sans"/>
                <a:sym typeface="Quattrocento Sans"/>
              </a:defRPr>
            </a:lvl4pPr>
            <a:lvl5pPr marL="0" lvl="4" indent="0" algn="r">
              <a:spcBef>
                <a:spcPts val="0"/>
              </a:spcBef>
              <a:buNone/>
              <a:defRPr sz="1200">
                <a:solidFill>
                  <a:schemeClr val="lt1"/>
                </a:solidFill>
                <a:latin typeface="Quattrocento Sans"/>
                <a:ea typeface="Quattrocento Sans"/>
                <a:cs typeface="Quattrocento Sans"/>
                <a:sym typeface="Quattrocento Sans"/>
              </a:defRPr>
            </a:lvl5pPr>
            <a:lvl6pPr marL="0" lvl="5" indent="0" algn="r">
              <a:spcBef>
                <a:spcPts val="0"/>
              </a:spcBef>
              <a:buNone/>
              <a:defRPr sz="1200">
                <a:solidFill>
                  <a:schemeClr val="lt1"/>
                </a:solidFill>
                <a:latin typeface="Quattrocento Sans"/>
                <a:ea typeface="Quattrocento Sans"/>
                <a:cs typeface="Quattrocento Sans"/>
                <a:sym typeface="Quattrocento Sans"/>
              </a:defRPr>
            </a:lvl6pPr>
            <a:lvl7pPr marL="0" lvl="6" indent="0" algn="r">
              <a:spcBef>
                <a:spcPts val="0"/>
              </a:spcBef>
              <a:buNone/>
              <a:defRPr sz="1200">
                <a:solidFill>
                  <a:schemeClr val="lt1"/>
                </a:solidFill>
                <a:latin typeface="Quattrocento Sans"/>
                <a:ea typeface="Quattrocento Sans"/>
                <a:cs typeface="Quattrocento Sans"/>
                <a:sym typeface="Quattrocento Sans"/>
              </a:defRPr>
            </a:lvl7pPr>
            <a:lvl8pPr marL="0" lvl="7" indent="0" algn="r">
              <a:spcBef>
                <a:spcPts val="0"/>
              </a:spcBef>
              <a:buNone/>
              <a:defRPr sz="1200">
                <a:solidFill>
                  <a:schemeClr val="lt1"/>
                </a:solidFill>
                <a:latin typeface="Quattrocento Sans"/>
                <a:ea typeface="Quattrocento Sans"/>
                <a:cs typeface="Quattrocento Sans"/>
                <a:sym typeface="Quattrocento Sans"/>
              </a:defRPr>
            </a:lvl8pPr>
            <a:lvl9pPr marL="0" lvl="8" indent="0" algn="r">
              <a:spcBef>
                <a:spcPts val="0"/>
              </a:spcBef>
              <a:buNone/>
              <a:defRPr sz="1200">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102"/>
        <p:cNvGrpSpPr/>
        <p:nvPr/>
      </p:nvGrpSpPr>
      <p:grpSpPr>
        <a:xfrm>
          <a:off x="0" y="0"/>
          <a:ext cx="0" cy="0"/>
          <a:chOff x="0" y="0"/>
          <a:chExt cx="0" cy="0"/>
        </a:xfrm>
      </p:grpSpPr>
      <p:sp>
        <p:nvSpPr>
          <p:cNvPr id="103" name="Google Shape;103;p28"/>
          <p:cNvSpPr txBox="1">
            <a:spLocks noGrp="1"/>
          </p:cNvSpPr>
          <p:nvPr>
            <p:ph type="title"/>
          </p:nvPr>
        </p:nvSpPr>
        <p:spPr>
          <a:xfrm>
            <a:off x="2946400" y="274638"/>
            <a:ext cx="8636000" cy="56356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28"/>
          <p:cNvSpPr txBox="1">
            <a:spLocks noGrp="1"/>
          </p:cNvSpPr>
          <p:nvPr>
            <p:ph type="body" idx="1"/>
          </p:nvPr>
        </p:nvSpPr>
        <p:spPr>
          <a:xfrm>
            <a:off x="609600" y="990600"/>
            <a:ext cx="10972800" cy="5562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05" name="Google Shape;105;p28"/>
          <p:cNvPicPr preferRelativeResize="0"/>
          <p:nvPr/>
        </p:nvPicPr>
        <p:blipFill rotWithShape="1">
          <a:blip r:embed="rId2">
            <a:alphaModFix/>
          </a:blip>
          <a:srcRect/>
          <a:stretch/>
        </p:blipFill>
        <p:spPr>
          <a:xfrm>
            <a:off x="711200" y="228601"/>
            <a:ext cx="2133600" cy="48490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12"/>
        <p:cNvGrpSpPr/>
        <p:nvPr/>
      </p:nvGrpSpPr>
      <p:grpSpPr>
        <a:xfrm>
          <a:off x="0" y="0"/>
          <a:ext cx="0" cy="0"/>
          <a:chOff x="0" y="0"/>
          <a:chExt cx="0" cy="0"/>
        </a:xfrm>
      </p:grpSpPr>
      <p:pic>
        <p:nvPicPr>
          <p:cNvPr id="113" name="Google Shape;113;g115e76f5ad1_0_345"/>
          <p:cNvPicPr preferRelativeResize="0"/>
          <p:nvPr/>
        </p:nvPicPr>
        <p:blipFill rotWithShape="1">
          <a:blip r:embed="rId2">
            <a:alphaModFix/>
          </a:blip>
          <a:srcRect/>
          <a:stretch/>
        </p:blipFill>
        <p:spPr>
          <a:xfrm>
            <a:off x="-4763" y="-4763"/>
            <a:ext cx="12201525" cy="6867525"/>
          </a:xfrm>
          <a:prstGeom prst="rect">
            <a:avLst/>
          </a:prstGeom>
          <a:noFill/>
          <a:ln>
            <a:noFill/>
          </a:ln>
        </p:spPr>
      </p:pic>
      <p:sp>
        <p:nvSpPr>
          <p:cNvPr id="114" name="Google Shape;114;g115e76f5ad1_0_345"/>
          <p:cNvSpPr txBox="1">
            <a:spLocks noGrp="1"/>
          </p:cNvSpPr>
          <p:nvPr>
            <p:ph type="subTitle" idx="1"/>
          </p:nvPr>
        </p:nvSpPr>
        <p:spPr>
          <a:xfrm>
            <a:off x="5486400" y="4953000"/>
            <a:ext cx="6705600" cy="990600"/>
          </a:xfrm>
          <a:prstGeom prst="rect">
            <a:avLst/>
          </a:prstGeom>
          <a:noFill/>
          <a:ln>
            <a:noFill/>
          </a:ln>
        </p:spPr>
        <p:txBody>
          <a:bodyPr spcFirstLastPara="1" wrap="square" lIns="91425" tIns="45700" rIns="91425" bIns="45700" anchor="t" anchorCtr="0">
            <a:normAutofit/>
          </a:bodyPr>
          <a:lstStyle>
            <a:lvl1pPr lvl="0" algn="l" rtl="0">
              <a:spcBef>
                <a:spcPts val="440"/>
              </a:spcBef>
              <a:spcAft>
                <a:spcPts val="0"/>
              </a:spcAft>
              <a:buClr>
                <a:srgbClr val="FF5A33"/>
              </a:buClr>
              <a:buSzPts val="2200"/>
              <a:buNone/>
              <a:defRPr sz="2200" b="1" cap="small">
                <a:solidFill>
                  <a:srgbClr val="FF5A33"/>
                </a:solidFill>
                <a:latin typeface="Quattrocento Sans"/>
                <a:ea typeface="Quattrocento Sans"/>
                <a:cs typeface="Quattrocento Sans"/>
                <a:sym typeface="Quattrocento Sans"/>
              </a:defRPr>
            </a:lvl1pPr>
            <a:lvl2pPr lvl="1" algn="ctr" rtl="0">
              <a:spcBef>
                <a:spcPts val="560"/>
              </a:spcBef>
              <a:spcAft>
                <a:spcPts val="0"/>
              </a:spcAft>
              <a:buClr>
                <a:srgbClr val="888888"/>
              </a:buClr>
              <a:buSzPts val="2800"/>
              <a:buNone/>
              <a:defRPr>
                <a:solidFill>
                  <a:srgbClr val="888888"/>
                </a:solidFill>
              </a:defRPr>
            </a:lvl2pPr>
            <a:lvl3pPr lvl="2" algn="ctr" rtl="0">
              <a:spcBef>
                <a:spcPts val="480"/>
              </a:spcBef>
              <a:spcAft>
                <a:spcPts val="0"/>
              </a:spcAft>
              <a:buClr>
                <a:srgbClr val="888888"/>
              </a:buClr>
              <a:buSzPts val="2400"/>
              <a:buNone/>
              <a:defRPr>
                <a:solidFill>
                  <a:srgbClr val="888888"/>
                </a:solidFill>
              </a:defRPr>
            </a:lvl3pPr>
            <a:lvl4pPr lvl="3" algn="ctr" rtl="0">
              <a:spcBef>
                <a:spcPts val="400"/>
              </a:spcBef>
              <a:spcAft>
                <a:spcPts val="0"/>
              </a:spcAft>
              <a:buClr>
                <a:srgbClr val="888888"/>
              </a:buClr>
              <a:buSzPts val="2000"/>
              <a:buNone/>
              <a:defRPr>
                <a:solidFill>
                  <a:srgbClr val="888888"/>
                </a:solidFill>
              </a:defRPr>
            </a:lvl4pPr>
            <a:lvl5pPr lvl="4" algn="ctr" rtl="0">
              <a:spcBef>
                <a:spcPts val="400"/>
              </a:spcBef>
              <a:spcAft>
                <a:spcPts val="0"/>
              </a:spcAft>
              <a:buClr>
                <a:srgbClr val="888888"/>
              </a:buClr>
              <a:buSzPts val="2000"/>
              <a:buNone/>
              <a:defRPr>
                <a:solidFill>
                  <a:srgbClr val="888888"/>
                </a:solidFill>
              </a:defRPr>
            </a:lvl5pPr>
            <a:lvl6pPr lvl="5" algn="ctr" rtl="0">
              <a:spcBef>
                <a:spcPts val="400"/>
              </a:spcBef>
              <a:spcAft>
                <a:spcPts val="0"/>
              </a:spcAft>
              <a:buClr>
                <a:srgbClr val="888888"/>
              </a:buClr>
              <a:buSzPts val="2000"/>
              <a:buNone/>
              <a:defRPr>
                <a:solidFill>
                  <a:srgbClr val="888888"/>
                </a:solidFill>
              </a:defRPr>
            </a:lvl6pPr>
            <a:lvl7pPr lvl="6" algn="ctr" rtl="0">
              <a:spcBef>
                <a:spcPts val="400"/>
              </a:spcBef>
              <a:spcAft>
                <a:spcPts val="0"/>
              </a:spcAft>
              <a:buClr>
                <a:srgbClr val="888888"/>
              </a:buClr>
              <a:buSzPts val="2000"/>
              <a:buNone/>
              <a:defRPr>
                <a:solidFill>
                  <a:srgbClr val="888888"/>
                </a:solidFill>
              </a:defRPr>
            </a:lvl7pPr>
            <a:lvl8pPr lvl="7" algn="ctr" rtl="0">
              <a:spcBef>
                <a:spcPts val="400"/>
              </a:spcBef>
              <a:spcAft>
                <a:spcPts val="0"/>
              </a:spcAft>
              <a:buClr>
                <a:srgbClr val="888888"/>
              </a:buClr>
              <a:buSzPts val="2000"/>
              <a:buNone/>
              <a:defRPr>
                <a:solidFill>
                  <a:srgbClr val="888888"/>
                </a:solidFill>
              </a:defRPr>
            </a:lvl8pPr>
            <a:lvl9pPr lvl="8" algn="ctr" rtl="0">
              <a:spcBef>
                <a:spcPts val="400"/>
              </a:spcBef>
              <a:spcAft>
                <a:spcPts val="0"/>
              </a:spcAft>
              <a:buClr>
                <a:srgbClr val="888888"/>
              </a:buClr>
              <a:buSzPts val="2000"/>
              <a:buNone/>
              <a:defRPr>
                <a:solidFill>
                  <a:srgbClr val="888888"/>
                </a:solidFill>
              </a:defRPr>
            </a:lvl9pPr>
          </a:lstStyle>
          <a:p>
            <a:endParaRPr/>
          </a:p>
        </p:txBody>
      </p:sp>
      <p:cxnSp>
        <p:nvCxnSpPr>
          <p:cNvPr id="115" name="Google Shape;115;g115e76f5ad1_0_345"/>
          <p:cNvCxnSpPr/>
          <p:nvPr/>
        </p:nvCxnSpPr>
        <p:spPr>
          <a:xfrm>
            <a:off x="5583936" y="4953000"/>
            <a:ext cx="6303300" cy="0"/>
          </a:xfrm>
          <a:prstGeom prst="straightConnector1">
            <a:avLst/>
          </a:prstGeom>
          <a:noFill/>
          <a:ln w="9525" cap="flat" cmpd="sng">
            <a:solidFill>
              <a:srgbClr val="FF5A33"/>
            </a:solidFill>
            <a:prstDash val="dot"/>
            <a:round/>
            <a:headEnd type="none" w="sm" len="sm"/>
            <a:tailEnd type="none" w="sm" len="sm"/>
          </a:ln>
        </p:spPr>
      </p:cxnSp>
      <p:sp>
        <p:nvSpPr>
          <p:cNvPr id="116" name="Google Shape;116;g115e76f5ad1_0_345"/>
          <p:cNvSpPr/>
          <p:nvPr/>
        </p:nvSpPr>
        <p:spPr>
          <a:xfrm>
            <a:off x="1060704" y="2133600"/>
            <a:ext cx="3308100" cy="3048000"/>
          </a:xfrm>
          <a:prstGeom prst="ellipse">
            <a:avLst/>
          </a:prstGeom>
          <a:solidFill>
            <a:schemeClr val="lt1"/>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7" name="Google Shape;117;g115e76f5ad1_0_345"/>
          <p:cNvSpPr txBox="1">
            <a:spLocks noGrp="1"/>
          </p:cNvSpPr>
          <p:nvPr>
            <p:ph type="title"/>
          </p:nvPr>
        </p:nvSpPr>
        <p:spPr>
          <a:xfrm>
            <a:off x="5506720" y="4284596"/>
            <a:ext cx="6100200" cy="705000"/>
          </a:xfrm>
          <a:prstGeom prst="rect">
            <a:avLst/>
          </a:prstGeom>
          <a:noFill/>
          <a:ln>
            <a:noFill/>
          </a:ln>
        </p:spPr>
        <p:txBody>
          <a:bodyPr spcFirstLastPara="1" wrap="square" lIns="91425" tIns="45700" rIns="91425" bIns="45700" anchor="ctr" anchorCtr="0">
            <a:normAutofit/>
          </a:bodyPr>
          <a:lstStyle>
            <a:lvl1pPr lvl="0" algn="l" rtl="0">
              <a:spcBef>
                <a:spcPts val="0"/>
              </a:spcBef>
              <a:spcAft>
                <a:spcPts val="0"/>
              </a:spcAft>
              <a:buClr>
                <a:srgbClr val="FF5A33"/>
              </a:buClr>
              <a:buSzPts val="3400"/>
              <a:buFont typeface="Calibri"/>
              <a:buNone/>
              <a:defRPr sz="3400" b="1" cap="small">
                <a:solidFill>
                  <a:srgbClr val="FF5A33"/>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8" name="Google Shape;118;g115e76f5ad1_0_345"/>
          <p:cNvSpPr>
            <a:spLocks noGrp="1"/>
          </p:cNvSpPr>
          <p:nvPr>
            <p:ph type="pic" idx="2"/>
          </p:nvPr>
        </p:nvSpPr>
        <p:spPr>
          <a:xfrm>
            <a:off x="1016000" y="2743200"/>
            <a:ext cx="3352800" cy="1828800"/>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9"/>
        <p:cNvGrpSpPr/>
        <p:nvPr/>
      </p:nvGrpSpPr>
      <p:grpSpPr>
        <a:xfrm>
          <a:off x="0" y="0"/>
          <a:ext cx="0" cy="0"/>
          <a:chOff x="0" y="0"/>
          <a:chExt cx="0" cy="0"/>
        </a:xfrm>
      </p:grpSpPr>
      <p:sp>
        <p:nvSpPr>
          <p:cNvPr id="120" name="Google Shape;120;g115e76f5ad1_0_35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Clr>
                <a:srgbClr val="FF5A33"/>
              </a:buClr>
              <a:buSzPts val="2800"/>
              <a:buFont typeface="Quattrocento Sans"/>
              <a:buNone/>
              <a:defRPr sz="2800" b="1" cap="small">
                <a:solidFill>
                  <a:srgbClr val="FF5A33"/>
                </a:solidFill>
                <a:latin typeface="Quattrocento Sans"/>
                <a:ea typeface="Quattrocento Sans"/>
                <a:cs typeface="Quattrocento Sans"/>
                <a:sym typeface="Quattrocento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1" name="Google Shape;121;g115e76f5ad1_0_352"/>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rgbClr val="FF5A33"/>
              </a:buClr>
              <a:buSzPts val="2800"/>
              <a:buFont typeface="Noto Sans Symbols"/>
              <a:buChar char="❑"/>
              <a:defRPr sz="2800">
                <a:latin typeface="Quattrocento Sans"/>
                <a:ea typeface="Quattrocento Sans"/>
                <a:cs typeface="Quattrocento Sans"/>
                <a:sym typeface="Quattrocento Sans"/>
              </a:defRPr>
            </a:lvl1pPr>
            <a:lvl2pPr marL="914400" lvl="1" indent="-381000" algn="l" rtl="0">
              <a:spcBef>
                <a:spcPts val="480"/>
              </a:spcBef>
              <a:spcAft>
                <a:spcPts val="0"/>
              </a:spcAft>
              <a:buClr>
                <a:srgbClr val="FF5A33"/>
              </a:buClr>
              <a:buSzPts val="2400"/>
              <a:buFont typeface="Noto Sans Symbols"/>
              <a:buChar char="❖"/>
              <a:defRPr sz="2400">
                <a:latin typeface="Quattrocento Sans"/>
                <a:ea typeface="Quattrocento Sans"/>
                <a:cs typeface="Quattrocento Sans"/>
                <a:sym typeface="Quattrocento Sans"/>
              </a:defRPr>
            </a:lvl2pPr>
            <a:lvl3pPr marL="1371600" lvl="2" indent="-355600" algn="l" rtl="0">
              <a:spcBef>
                <a:spcPts val="400"/>
              </a:spcBef>
              <a:spcAft>
                <a:spcPts val="0"/>
              </a:spcAft>
              <a:buClr>
                <a:srgbClr val="FF5A33"/>
              </a:buClr>
              <a:buSzPts val="2000"/>
              <a:buFont typeface="Noto Sans Symbols"/>
              <a:buChar char="⮚"/>
              <a:defRPr sz="2000">
                <a:latin typeface="Quattrocento Sans"/>
                <a:ea typeface="Quattrocento Sans"/>
                <a:cs typeface="Quattrocento Sans"/>
                <a:sym typeface="Quattrocento Sans"/>
              </a:defRPr>
            </a:lvl3pPr>
            <a:lvl4pPr marL="1828800" lvl="3" indent="-342900" algn="l" rtl="0">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4pPr>
            <a:lvl5pPr marL="2286000" lvl="4" indent="-342900" algn="l" rtl="0">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22" name="Google Shape;122;g115e76f5ad1_0_352"/>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3" name="Google Shape;123;g115e76f5ad1_0_352"/>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4" name="Google Shape;124;g115e76f5ad1_0_352"/>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125" name="Google Shape;125;g115e76f5ad1_0_352"/>
          <p:cNvPicPr preferRelativeResize="0"/>
          <p:nvPr/>
        </p:nvPicPr>
        <p:blipFill rotWithShape="1">
          <a:blip r:embed="rId2">
            <a:alphaModFix/>
          </a:blip>
          <a:srcRect/>
          <a:stretch/>
        </p:blipFill>
        <p:spPr>
          <a:xfrm>
            <a:off x="609600" y="156573"/>
            <a:ext cx="1625602" cy="713824"/>
          </a:xfrm>
          <a:prstGeom prst="rect">
            <a:avLst/>
          </a:prstGeom>
          <a:noFill/>
          <a:ln>
            <a:noFill/>
          </a:ln>
        </p:spPr>
      </p:pic>
      <p:cxnSp>
        <p:nvCxnSpPr>
          <p:cNvPr id="126" name="Google Shape;126;g115e76f5ad1_0_352"/>
          <p:cNvCxnSpPr/>
          <p:nvPr/>
        </p:nvCxnSpPr>
        <p:spPr>
          <a:xfrm>
            <a:off x="609600" y="838200"/>
            <a:ext cx="10972800" cy="0"/>
          </a:xfrm>
          <a:prstGeom prst="straightConnector1">
            <a:avLst/>
          </a:prstGeom>
          <a:noFill/>
          <a:ln w="38100" cap="flat" cmpd="sng">
            <a:solidFill>
              <a:srgbClr val="FF9900"/>
            </a:solidFill>
            <a:prstDash val="solid"/>
            <a:round/>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7"/>
        <p:cNvGrpSpPr/>
        <p:nvPr/>
      </p:nvGrpSpPr>
      <p:grpSpPr>
        <a:xfrm>
          <a:off x="0" y="0"/>
          <a:ext cx="0" cy="0"/>
          <a:chOff x="0" y="0"/>
          <a:chExt cx="0" cy="0"/>
        </a:xfrm>
      </p:grpSpPr>
      <p:sp>
        <p:nvSpPr>
          <p:cNvPr id="128" name="Google Shape;128;g115e76f5ad1_0_360"/>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9" name="Google Shape;129;g115e76f5ad1_0_360"/>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0" name="Google Shape;130;g115e76f5ad1_0_360"/>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1"/>
        <p:cNvGrpSpPr/>
        <p:nvPr/>
      </p:nvGrpSpPr>
      <p:grpSpPr>
        <a:xfrm>
          <a:off x="0" y="0"/>
          <a:ext cx="0" cy="0"/>
          <a:chOff x="0" y="0"/>
          <a:chExt cx="0" cy="0"/>
        </a:xfrm>
      </p:grpSpPr>
      <p:sp>
        <p:nvSpPr>
          <p:cNvPr id="132" name="Google Shape;132;g115e76f5ad1_0_364"/>
          <p:cNvSpPr txBox="1">
            <a:spLocks noGrp="1"/>
          </p:cNvSpPr>
          <p:nvPr>
            <p:ph type="title"/>
          </p:nvPr>
        </p:nvSpPr>
        <p:spPr>
          <a:xfrm>
            <a:off x="963084" y="4406901"/>
            <a:ext cx="10363200" cy="1362000"/>
          </a:xfrm>
          <a:prstGeom prst="rect">
            <a:avLst/>
          </a:prstGeom>
          <a:noFill/>
          <a:ln>
            <a:noFill/>
          </a:ln>
        </p:spPr>
        <p:txBody>
          <a:bodyPr spcFirstLastPara="1" wrap="square" lIns="91425" tIns="45700" rIns="91425" bIns="45700" anchor="t" anchorCtr="0">
            <a:normAutofit/>
          </a:bodyPr>
          <a:lstStyle>
            <a:lvl1pPr lvl="0" algn="l" rtl="0">
              <a:spcBef>
                <a:spcPts val="0"/>
              </a:spcBef>
              <a:spcAft>
                <a:spcPts val="0"/>
              </a:spcAft>
              <a:buClr>
                <a:schemeClr val="dk1"/>
              </a:buClr>
              <a:buSzPts val="4000"/>
              <a:buFont typeface="Calibri"/>
              <a:buNone/>
              <a:defRPr sz="4000" b="1"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3" name="Google Shape;133;g115e76f5ad1_0_364"/>
          <p:cNvSpPr txBox="1">
            <a:spLocks noGrp="1"/>
          </p:cNvSpPr>
          <p:nvPr>
            <p:ph type="body" idx="1"/>
          </p:nvPr>
        </p:nvSpPr>
        <p:spPr>
          <a:xfrm>
            <a:off x="963084" y="2906713"/>
            <a:ext cx="10363200" cy="1500300"/>
          </a:xfrm>
          <a:prstGeom prst="rect">
            <a:avLst/>
          </a:prstGeom>
          <a:noFill/>
          <a:ln>
            <a:noFill/>
          </a:ln>
        </p:spPr>
        <p:txBody>
          <a:bodyPr spcFirstLastPara="1" wrap="square" lIns="91425" tIns="45700" rIns="91425" bIns="45700" anchor="b" anchorCtr="0">
            <a:normAutofit/>
          </a:bodyPr>
          <a:lstStyle>
            <a:lvl1pPr marL="457200" lvl="0" indent="-228600" algn="l" rtl="0">
              <a:spcBef>
                <a:spcPts val="400"/>
              </a:spcBef>
              <a:spcAft>
                <a:spcPts val="0"/>
              </a:spcAft>
              <a:buClr>
                <a:srgbClr val="888888"/>
              </a:buClr>
              <a:buSzPts val="2000"/>
              <a:buNone/>
              <a:defRPr sz="2000">
                <a:solidFill>
                  <a:srgbClr val="888888"/>
                </a:solidFill>
              </a:defRPr>
            </a:lvl1pPr>
            <a:lvl2pPr marL="914400" lvl="1" indent="-228600" algn="l" rtl="0">
              <a:spcBef>
                <a:spcPts val="360"/>
              </a:spcBef>
              <a:spcAft>
                <a:spcPts val="0"/>
              </a:spcAft>
              <a:buClr>
                <a:srgbClr val="888888"/>
              </a:buClr>
              <a:buSzPts val="1800"/>
              <a:buNone/>
              <a:defRPr sz="1800">
                <a:solidFill>
                  <a:srgbClr val="888888"/>
                </a:solidFill>
              </a:defRPr>
            </a:lvl2pPr>
            <a:lvl3pPr marL="1371600" lvl="2" indent="-228600" algn="l" rtl="0">
              <a:spcBef>
                <a:spcPts val="320"/>
              </a:spcBef>
              <a:spcAft>
                <a:spcPts val="0"/>
              </a:spcAft>
              <a:buClr>
                <a:srgbClr val="888888"/>
              </a:buClr>
              <a:buSzPts val="1600"/>
              <a:buNone/>
              <a:defRPr sz="1600">
                <a:solidFill>
                  <a:srgbClr val="888888"/>
                </a:solidFill>
              </a:defRPr>
            </a:lvl3pPr>
            <a:lvl4pPr marL="1828800" lvl="3" indent="-228600" algn="l" rtl="0">
              <a:spcBef>
                <a:spcPts val="280"/>
              </a:spcBef>
              <a:spcAft>
                <a:spcPts val="0"/>
              </a:spcAft>
              <a:buClr>
                <a:srgbClr val="888888"/>
              </a:buClr>
              <a:buSzPts val="1400"/>
              <a:buNone/>
              <a:defRPr sz="1400">
                <a:solidFill>
                  <a:srgbClr val="888888"/>
                </a:solidFill>
              </a:defRPr>
            </a:lvl4pPr>
            <a:lvl5pPr marL="2286000" lvl="4" indent="-228600" algn="l" rtl="0">
              <a:spcBef>
                <a:spcPts val="280"/>
              </a:spcBef>
              <a:spcAft>
                <a:spcPts val="0"/>
              </a:spcAft>
              <a:buClr>
                <a:srgbClr val="888888"/>
              </a:buClr>
              <a:buSzPts val="1400"/>
              <a:buNone/>
              <a:defRPr sz="1400">
                <a:solidFill>
                  <a:srgbClr val="888888"/>
                </a:solidFill>
              </a:defRPr>
            </a:lvl5pPr>
            <a:lvl6pPr marL="2743200" lvl="5" indent="-228600" algn="l" rtl="0">
              <a:spcBef>
                <a:spcPts val="280"/>
              </a:spcBef>
              <a:spcAft>
                <a:spcPts val="0"/>
              </a:spcAft>
              <a:buClr>
                <a:srgbClr val="888888"/>
              </a:buClr>
              <a:buSzPts val="1400"/>
              <a:buNone/>
              <a:defRPr sz="1400">
                <a:solidFill>
                  <a:srgbClr val="888888"/>
                </a:solidFill>
              </a:defRPr>
            </a:lvl6pPr>
            <a:lvl7pPr marL="3200400" lvl="6" indent="-228600" algn="l" rtl="0">
              <a:spcBef>
                <a:spcPts val="280"/>
              </a:spcBef>
              <a:spcAft>
                <a:spcPts val="0"/>
              </a:spcAft>
              <a:buClr>
                <a:srgbClr val="888888"/>
              </a:buClr>
              <a:buSzPts val="1400"/>
              <a:buNone/>
              <a:defRPr sz="1400">
                <a:solidFill>
                  <a:srgbClr val="888888"/>
                </a:solidFill>
              </a:defRPr>
            </a:lvl7pPr>
            <a:lvl8pPr marL="3657600" lvl="7" indent="-228600" algn="l" rtl="0">
              <a:spcBef>
                <a:spcPts val="280"/>
              </a:spcBef>
              <a:spcAft>
                <a:spcPts val="0"/>
              </a:spcAft>
              <a:buClr>
                <a:srgbClr val="888888"/>
              </a:buClr>
              <a:buSzPts val="1400"/>
              <a:buNone/>
              <a:defRPr sz="1400">
                <a:solidFill>
                  <a:srgbClr val="888888"/>
                </a:solidFill>
              </a:defRPr>
            </a:lvl8pPr>
            <a:lvl9pPr marL="4114800" lvl="8" indent="-228600" algn="l" rtl="0">
              <a:spcBef>
                <a:spcPts val="280"/>
              </a:spcBef>
              <a:spcAft>
                <a:spcPts val="0"/>
              </a:spcAft>
              <a:buClr>
                <a:srgbClr val="888888"/>
              </a:buClr>
              <a:buSzPts val="1400"/>
              <a:buNone/>
              <a:defRPr sz="1400">
                <a:solidFill>
                  <a:srgbClr val="888888"/>
                </a:solidFill>
              </a:defRPr>
            </a:lvl9pPr>
          </a:lstStyle>
          <a:p>
            <a:endParaRPr/>
          </a:p>
        </p:txBody>
      </p:sp>
      <p:sp>
        <p:nvSpPr>
          <p:cNvPr id="134" name="Google Shape;134;g115e76f5ad1_0_364"/>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5" name="Google Shape;135;g115e76f5ad1_0_364"/>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6" name="Google Shape;136;g115e76f5ad1_0_364"/>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37"/>
        <p:cNvGrpSpPr/>
        <p:nvPr/>
      </p:nvGrpSpPr>
      <p:grpSpPr>
        <a:xfrm>
          <a:off x="0" y="0"/>
          <a:ext cx="0" cy="0"/>
          <a:chOff x="0" y="0"/>
          <a:chExt cx="0" cy="0"/>
        </a:xfrm>
      </p:grpSpPr>
      <p:sp>
        <p:nvSpPr>
          <p:cNvPr id="138" name="Google Shape;138;g115e76f5ad1_0_37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9" name="Google Shape;139;g115e76f5ad1_0_370"/>
          <p:cNvSpPr txBox="1">
            <a:spLocks noGrp="1"/>
          </p:cNvSpPr>
          <p:nvPr>
            <p:ph type="body" idx="1"/>
          </p:nvPr>
        </p:nvSpPr>
        <p:spPr>
          <a:xfrm>
            <a:off x="609600" y="1600201"/>
            <a:ext cx="5384700" cy="45261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48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140" name="Google Shape;140;g115e76f5ad1_0_370"/>
          <p:cNvSpPr txBox="1">
            <a:spLocks noGrp="1"/>
          </p:cNvSpPr>
          <p:nvPr>
            <p:ph type="body" idx="2"/>
          </p:nvPr>
        </p:nvSpPr>
        <p:spPr>
          <a:xfrm>
            <a:off x="6197600" y="1600201"/>
            <a:ext cx="5384700" cy="45261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48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141" name="Google Shape;141;g115e76f5ad1_0_370"/>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2" name="Google Shape;142;g115e76f5ad1_0_370"/>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3" name="Google Shape;143;g115e76f5ad1_0_370"/>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1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Clr>
                <a:srgbClr val="FF5A33"/>
              </a:buClr>
              <a:buSzPts val="2800"/>
              <a:buFont typeface="Quattrocento Sans"/>
              <a:buNone/>
              <a:defRPr sz="2800" b="1" cap="small">
                <a:solidFill>
                  <a:srgbClr val="FF5A33"/>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16"/>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rgbClr val="FF5A33"/>
              </a:buClr>
              <a:buSzPts val="2800"/>
              <a:buFont typeface="Noto Sans Symbols"/>
              <a:buChar char="❑"/>
              <a:defRPr sz="2800">
                <a:latin typeface="Quattrocento Sans"/>
                <a:ea typeface="Quattrocento Sans"/>
                <a:cs typeface="Quattrocento Sans"/>
                <a:sym typeface="Quattrocento Sans"/>
              </a:defRPr>
            </a:lvl1pPr>
            <a:lvl2pPr marL="914400" lvl="1" indent="-381000" algn="l">
              <a:spcBef>
                <a:spcPts val="480"/>
              </a:spcBef>
              <a:spcAft>
                <a:spcPts val="0"/>
              </a:spcAft>
              <a:buClr>
                <a:srgbClr val="FF5A33"/>
              </a:buClr>
              <a:buSzPts val="2400"/>
              <a:buFont typeface="Noto Sans Symbols"/>
              <a:buChar char="❖"/>
              <a:defRPr sz="2400">
                <a:latin typeface="Quattrocento Sans"/>
                <a:ea typeface="Quattrocento Sans"/>
                <a:cs typeface="Quattrocento Sans"/>
                <a:sym typeface="Quattrocento Sans"/>
              </a:defRPr>
            </a:lvl2pPr>
            <a:lvl3pPr marL="1371600" lvl="2" indent="-355600" algn="l">
              <a:spcBef>
                <a:spcPts val="400"/>
              </a:spcBef>
              <a:spcAft>
                <a:spcPts val="0"/>
              </a:spcAft>
              <a:buClr>
                <a:srgbClr val="FF5A33"/>
              </a:buClr>
              <a:buSzPts val="2000"/>
              <a:buFont typeface="Noto Sans Symbols"/>
              <a:buChar char="⮚"/>
              <a:defRPr sz="2000">
                <a:latin typeface="Quattrocento Sans"/>
                <a:ea typeface="Quattrocento Sans"/>
                <a:cs typeface="Quattrocento Sans"/>
                <a:sym typeface="Quattrocento Sans"/>
              </a:defRPr>
            </a:lvl3pPr>
            <a:lvl4pPr marL="1828800" lvl="3" indent="-342900" algn="l">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4pPr>
            <a:lvl5pPr marL="2286000" lvl="4" indent="-342900" algn="l">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6"/>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6"/>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6"/>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8" name="Google Shape;28;p16"/>
          <p:cNvPicPr preferRelativeResize="0"/>
          <p:nvPr/>
        </p:nvPicPr>
        <p:blipFill rotWithShape="1">
          <a:blip r:embed="rId2">
            <a:alphaModFix/>
          </a:blip>
          <a:srcRect/>
          <a:stretch/>
        </p:blipFill>
        <p:spPr>
          <a:xfrm>
            <a:off x="609600" y="156573"/>
            <a:ext cx="1625602" cy="713824"/>
          </a:xfrm>
          <a:prstGeom prst="rect">
            <a:avLst/>
          </a:prstGeom>
          <a:noFill/>
          <a:ln>
            <a:noFill/>
          </a:ln>
        </p:spPr>
      </p:pic>
      <p:cxnSp>
        <p:nvCxnSpPr>
          <p:cNvPr id="29" name="Google Shape;29;p16"/>
          <p:cNvCxnSpPr/>
          <p:nvPr/>
        </p:nvCxnSpPr>
        <p:spPr>
          <a:xfrm>
            <a:off x="609600" y="838200"/>
            <a:ext cx="10972800" cy="0"/>
          </a:xfrm>
          <a:prstGeom prst="straightConnector1">
            <a:avLst/>
          </a:prstGeom>
          <a:noFill/>
          <a:ln w="38100" cap="flat" cmpd="sng">
            <a:solidFill>
              <a:srgbClr val="FF9900"/>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44"/>
        <p:cNvGrpSpPr/>
        <p:nvPr/>
      </p:nvGrpSpPr>
      <p:grpSpPr>
        <a:xfrm>
          <a:off x="0" y="0"/>
          <a:ext cx="0" cy="0"/>
          <a:chOff x="0" y="0"/>
          <a:chExt cx="0" cy="0"/>
        </a:xfrm>
      </p:grpSpPr>
      <p:sp>
        <p:nvSpPr>
          <p:cNvPr id="145" name="Google Shape;145;g115e76f5ad1_0_37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4400"/>
              <a:buFont typeface="Calibri"/>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6" name="Google Shape;146;g115e76f5ad1_0_377"/>
          <p:cNvSpPr txBox="1">
            <a:spLocks noGrp="1"/>
          </p:cNvSpPr>
          <p:nvPr>
            <p:ph type="body" idx="1"/>
          </p:nvPr>
        </p:nvSpPr>
        <p:spPr>
          <a:xfrm>
            <a:off x="609600" y="1535113"/>
            <a:ext cx="5386800" cy="639900"/>
          </a:xfrm>
          <a:prstGeom prst="rect">
            <a:avLst/>
          </a:prstGeom>
          <a:noFill/>
          <a:ln>
            <a:noFill/>
          </a:ln>
        </p:spPr>
        <p:txBody>
          <a:bodyPr spcFirstLastPara="1" wrap="square" lIns="91425" tIns="45700" rIns="91425" bIns="45700" anchor="b" anchorCtr="0">
            <a:normAutofit/>
          </a:bodyPr>
          <a:lstStyle>
            <a:lvl1pPr marL="457200" lvl="0" indent="-228600" algn="l" rtl="0">
              <a:spcBef>
                <a:spcPts val="480"/>
              </a:spcBef>
              <a:spcAft>
                <a:spcPts val="0"/>
              </a:spcAft>
              <a:buClr>
                <a:schemeClr val="dk1"/>
              </a:buClr>
              <a:buSzPts val="2400"/>
              <a:buNone/>
              <a:defRPr sz="2400" b="1"/>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a:endParaRPr/>
          </a:p>
        </p:txBody>
      </p:sp>
      <p:sp>
        <p:nvSpPr>
          <p:cNvPr id="147" name="Google Shape;147;g115e76f5ad1_0_377"/>
          <p:cNvSpPr txBox="1">
            <a:spLocks noGrp="1"/>
          </p:cNvSpPr>
          <p:nvPr>
            <p:ph type="body" idx="2"/>
          </p:nvPr>
        </p:nvSpPr>
        <p:spPr>
          <a:xfrm>
            <a:off x="609600" y="2174875"/>
            <a:ext cx="5386800" cy="3951300"/>
          </a:xfrm>
          <a:prstGeom prst="rect">
            <a:avLst/>
          </a:prstGeom>
          <a:noFill/>
          <a:ln>
            <a:noFill/>
          </a:ln>
        </p:spPr>
        <p:txBody>
          <a:bodyPr spcFirstLastPara="1" wrap="square" lIns="91425" tIns="45700" rIns="91425" bIns="45700" anchor="t" anchorCtr="0">
            <a:norm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a:endParaRPr/>
          </a:p>
        </p:txBody>
      </p:sp>
      <p:sp>
        <p:nvSpPr>
          <p:cNvPr id="148" name="Google Shape;148;g115e76f5ad1_0_377"/>
          <p:cNvSpPr txBox="1">
            <a:spLocks noGrp="1"/>
          </p:cNvSpPr>
          <p:nvPr>
            <p:ph type="body" idx="3"/>
          </p:nvPr>
        </p:nvSpPr>
        <p:spPr>
          <a:xfrm>
            <a:off x="6193368" y="1535113"/>
            <a:ext cx="5388900" cy="639900"/>
          </a:xfrm>
          <a:prstGeom prst="rect">
            <a:avLst/>
          </a:prstGeom>
          <a:noFill/>
          <a:ln>
            <a:noFill/>
          </a:ln>
        </p:spPr>
        <p:txBody>
          <a:bodyPr spcFirstLastPara="1" wrap="square" lIns="91425" tIns="45700" rIns="91425" bIns="45700" anchor="b" anchorCtr="0">
            <a:normAutofit/>
          </a:bodyPr>
          <a:lstStyle>
            <a:lvl1pPr marL="457200" lvl="0" indent="-228600" algn="l" rtl="0">
              <a:spcBef>
                <a:spcPts val="480"/>
              </a:spcBef>
              <a:spcAft>
                <a:spcPts val="0"/>
              </a:spcAft>
              <a:buClr>
                <a:schemeClr val="dk1"/>
              </a:buClr>
              <a:buSzPts val="2400"/>
              <a:buNone/>
              <a:defRPr sz="2400" b="1"/>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a:endParaRPr/>
          </a:p>
        </p:txBody>
      </p:sp>
      <p:sp>
        <p:nvSpPr>
          <p:cNvPr id="149" name="Google Shape;149;g115e76f5ad1_0_377"/>
          <p:cNvSpPr txBox="1">
            <a:spLocks noGrp="1"/>
          </p:cNvSpPr>
          <p:nvPr>
            <p:ph type="body" idx="4"/>
          </p:nvPr>
        </p:nvSpPr>
        <p:spPr>
          <a:xfrm>
            <a:off x="6193368" y="2174875"/>
            <a:ext cx="5388900" cy="3951300"/>
          </a:xfrm>
          <a:prstGeom prst="rect">
            <a:avLst/>
          </a:prstGeom>
          <a:noFill/>
          <a:ln>
            <a:noFill/>
          </a:ln>
        </p:spPr>
        <p:txBody>
          <a:bodyPr spcFirstLastPara="1" wrap="square" lIns="91425" tIns="45700" rIns="91425" bIns="45700" anchor="t" anchorCtr="0">
            <a:norm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a:endParaRPr/>
          </a:p>
        </p:txBody>
      </p:sp>
      <p:sp>
        <p:nvSpPr>
          <p:cNvPr id="150" name="Google Shape;150;g115e76f5ad1_0_377"/>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1" name="Google Shape;151;g115e76f5ad1_0_377"/>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2" name="Google Shape;152;g115e76f5ad1_0_377"/>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53"/>
        <p:cNvGrpSpPr/>
        <p:nvPr/>
      </p:nvGrpSpPr>
      <p:grpSpPr>
        <a:xfrm>
          <a:off x="0" y="0"/>
          <a:ext cx="0" cy="0"/>
          <a:chOff x="0" y="0"/>
          <a:chExt cx="0" cy="0"/>
        </a:xfrm>
      </p:grpSpPr>
      <p:sp>
        <p:nvSpPr>
          <p:cNvPr id="154" name="Google Shape;154;g115e76f5ad1_0_386"/>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5" name="Google Shape;155;g115e76f5ad1_0_386"/>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6" name="Google Shape;156;g115e76f5ad1_0_386"/>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57" name="Google Shape;157;g115e76f5ad1_0_386"/>
          <p:cNvSpPr/>
          <p:nvPr/>
        </p:nvSpPr>
        <p:spPr>
          <a:xfrm>
            <a:off x="2032000" y="2551018"/>
            <a:ext cx="8534400" cy="32649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pic>
        <p:nvPicPr>
          <p:cNvPr id="158" name="Google Shape;158;g115e76f5ad1_0_386" descr="http://uconndigitalarts.com/wp-content/uploads/2013/04/original.jpg"/>
          <p:cNvPicPr preferRelativeResize="0"/>
          <p:nvPr/>
        </p:nvPicPr>
        <p:blipFill rotWithShape="1">
          <a:blip r:embed="rId2">
            <a:alphaModFix/>
          </a:blip>
          <a:srcRect t="43978" b="41310"/>
          <a:stretch/>
        </p:blipFill>
        <p:spPr>
          <a:xfrm flipH="1">
            <a:off x="3732707" y="2575401"/>
            <a:ext cx="4568091" cy="283858"/>
          </a:xfrm>
          <a:prstGeom prst="rect">
            <a:avLst/>
          </a:prstGeom>
          <a:noFill/>
          <a:ln>
            <a:noFill/>
          </a:ln>
        </p:spPr>
      </p:pic>
      <p:pic>
        <p:nvPicPr>
          <p:cNvPr id="159" name="Google Shape;159;g115e76f5ad1_0_386" descr="C:\Users\powerpoint.vn\Downloads\1e2cd4b177168ad16ce2e7c504bba4d2.x400.jpeg"/>
          <p:cNvPicPr preferRelativeResize="0"/>
          <p:nvPr/>
        </p:nvPicPr>
        <p:blipFill rotWithShape="1">
          <a:blip r:embed="rId3">
            <a:alphaModFix/>
          </a:blip>
          <a:srcRect b="55709"/>
          <a:stretch/>
        </p:blipFill>
        <p:spPr>
          <a:xfrm>
            <a:off x="2568620" y="609600"/>
            <a:ext cx="7257961" cy="2828060"/>
          </a:xfrm>
          <a:prstGeom prst="rect">
            <a:avLst/>
          </a:prstGeom>
          <a:noFill/>
          <a:ln>
            <a:noFill/>
          </a:ln>
        </p:spPr>
      </p:pic>
      <p:sp>
        <p:nvSpPr>
          <p:cNvPr id="160" name="Google Shape;160;g115e76f5ad1_0_386"/>
          <p:cNvSpPr txBox="1"/>
          <p:nvPr/>
        </p:nvSpPr>
        <p:spPr>
          <a:xfrm>
            <a:off x="4103893" y="3124200"/>
            <a:ext cx="4735200" cy="2139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7200"/>
              <a:buFont typeface="Calibri"/>
              <a:buNone/>
            </a:pPr>
            <a:r>
              <a:rPr lang="en-US" sz="7200" b="1">
                <a:solidFill>
                  <a:schemeClr val="lt1"/>
                </a:solidFill>
                <a:latin typeface="Calibri"/>
                <a:ea typeface="Calibri"/>
                <a:cs typeface="Calibri"/>
                <a:sym typeface="Calibri"/>
              </a:rPr>
              <a:t>DEM</a:t>
            </a:r>
            <a:r>
              <a:rPr lang="en-US" sz="11500" b="1">
                <a:solidFill>
                  <a:schemeClr val="lt1"/>
                </a:solidFill>
                <a:latin typeface="Calibri"/>
                <a:ea typeface="Calibri"/>
                <a:cs typeface="Calibri"/>
                <a:sym typeface="Calibri"/>
              </a:rPr>
              <a:t>O</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61" name="Google Shape;161;g115e76f5ad1_0_386" descr="http://www.designofsignage.com/application/symbol/hands/image/600x600/hand-press-button-4.jpg"/>
          <p:cNvPicPr preferRelativeResize="0"/>
          <p:nvPr/>
        </p:nvPicPr>
        <p:blipFill rotWithShape="1">
          <a:blip r:embed="rId4">
            <a:alphaModFix/>
          </a:blip>
          <a:srcRect/>
          <a:stretch/>
        </p:blipFill>
        <p:spPr>
          <a:xfrm>
            <a:off x="6016752" y="3568725"/>
            <a:ext cx="3488948" cy="261671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62"/>
        <p:cNvGrpSpPr/>
        <p:nvPr/>
      </p:nvGrpSpPr>
      <p:grpSpPr>
        <a:xfrm>
          <a:off x="0" y="0"/>
          <a:ext cx="0" cy="0"/>
          <a:chOff x="0" y="0"/>
          <a:chExt cx="0" cy="0"/>
        </a:xfrm>
      </p:grpSpPr>
      <p:sp>
        <p:nvSpPr>
          <p:cNvPr id="163" name="Google Shape;163;g115e76f5ad1_0_395"/>
          <p:cNvSpPr txBox="1">
            <a:spLocks noGrp="1"/>
          </p:cNvSpPr>
          <p:nvPr>
            <p:ph type="title"/>
          </p:nvPr>
        </p:nvSpPr>
        <p:spPr>
          <a:xfrm>
            <a:off x="609601" y="273050"/>
            <a:ext cx="4011000" cy="11622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dk1"/>
              </a:buClr>
              <a:buSzPts val="2000"/>
              <a:buFont typeface="Calibri"/>
              <a:buNone/>
              <a:defRPr sz="2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4" name="Google Shape;164;g115e76f5ad1_0_395"/>
          <p:cNvSpPr txBox="1">
            <a:spLocks noGrp="1"/>
          </p:cNvSpPr>
          <p:nvPr>
            <p:ph type="body" idx="1"/>
          </p:nvPr>
        </p:nvSpPr>
        <p:spPr>
          <a:xfrm>
            <a:off x="4766733" y="273051"/>
            <a:ext cx="6815700" cy="5853000"/>
          </a:xfrm>
          <a:prstGeom prst="rect">
            <a:avLst/>
          </a:prstGeom>
          <a:noFill/>
          <a:ln>
            <a:noFill/>
          </a:ln>
        </p:spPr>
        <p:txBody>
          <a:bodyPr spcFirstLastPara="1" wrap="square" lIns="91425" tIns="45700" rIns="91425" bIns="45700" anchor="t" anchorCtr="0">
            <a:normAutofit/>
          </a:bodyPr>
          <a:lstStyle>
            <a:lvl1pPr marL="457200" lvl="0" indent="-431800" algn="l" rtl="0">
              <a:spcBef>
                <a:spcPts val="640"/>
              </a:spcBef>
              <a:spcAft>
                <a:spcPts val="0"/>
              </a:spcAft>
              <a:buClr>
                <a:schemeClr val="dk1"/>
              </a:buClr>
              <a:buSzPts val="3200"/>
              <a:buChar char="•"/>
              <a:defRPr sz="3200"/>
            </a:lvl1pPr>
            <a:lvl2pPr marL="914400" lvl="1" indent="-406400" algn="l" rtl="0">
              <a:spcBef>
                <a:spcPts val="560"/>
              </a:spcBef>
              <a:spcAft>
                <a:spcPts val="0"/>
              </a:spcAft>
              <a:buClr>
                <a:schemeClr val="dk1"/>
              </a:buClr>
              <a:buSzPts val="2800"/>
              <a:buChar char="–"/>
              <a:defRPr sz="2800"/>
            </a:lvl2pPr>
            <a:lvl3pPr marL="1371600" lvl="2" indent="-381000" algn="l" rtl="0">
              <a:spcBef>
                <a:spcPts val="480"/>
              </a:spcBef>
              <a:spcAft>
                <a:spcPts val="0"/>
              </a:spcAft>
              <a:buClr>
                <a:schemeClr val="dk1"/>
              </a:buClr>
              <a:buSzPts val="2400"/>
              <a:buChar char="•"/>
              <a:defRPr sz="2400"/>
            </a:lvl3pPr>
            <a:lvl4pPr marL="1828800" lvl="3" indent="-355600" algn="l" rtl="0">
              <a:spcBef>
                <a:spcPts val="400"/>
              </a:spcBef>
              <a:spcAft>
                <a:spcPts val="0"/>
              </a:spcAft>
              <a:buClr>
                <a:schemeClr val="dk1"/>
              </a:buClr>
              <a:buSzPts val="2000"/>
              <a:buChar char="–"/>
              <a:defRPr sz="2000"/>
            </a:lvl4pPr>
            <a:lvl5pPr marL="2286000" lvl="4" indent="-355600" algn="l" rtl="0">
              <a:spcBef>
                <a:spcPts val="400"/>
              </a:spcBef>
              <a:spcAft>
                <a:spcPts val="0"/>
              </a:spcAft>
              <a:buClr>
                <a:schemeClr val="dk1"/>
              </a:buClr>
              <a:buSzPts val="2000"/>
              <a:buChar char="»"/>
              <a:defRPr sz="2000"/>
            </a:lvl5pPr>
            <a:lvl6pPr marL="2743200" lvl="5" indent="-355600" algn="l" rtl="0">
              <a:spcBef>
                <a:spcPts val="400"/>
              </a:spcBef>
              <a:spcAft>
                <a:spcPts val="0"/>
              </a:spcAft>
              <a:buClr>
                <a:schemeClr val="dk1"/>
              </a:buClr>
              <a:buSzPts val="2000"/>
              <a:buChar char="•"/>
              <a:defRPr sz="2000"/>
            </a:lvl6pPr>
            <a:lvl7pPr marL="3200400" lvl="6" indent="-355600" algn="l" rtl="0">
              <a:spcBef>
                <a:spcPts val="400"/>
              </a:spcBef>
              <a:spcAft>
                <a:spcPts val="0"/>
              </a:spcAft>
              <a:buClr>
                <a:schemeClr val="dk1"/>
              </a:buClr>
              <a:buSzPts val="2000"/>
              <a:buChar char="•"/>
              <a:defRPr sz="2000"/>
            </a:lvl7pPr>
            <a:lvl8pPr marL="3657600" lvl="7" indent="-355600" algn="l" rtl="0">
              <a:spcBef>
                <a:spcPts val="400"/>
              </a:spcBef>
              <a:spcAft>
                <a:spcPts val="0"/>
              </a:spcAft>
              <a:buClr>
                <a:schemeClr val="dk1"/>
              </a:buClr>
              <a:buSzPts val="2000"/>
              <a:buChar char="•"/>
              <a:defRPr sz="2000"/>
            </a:lvl8pPr>
            <a:lvl9pPr marL="4114800" lvl="8" indent="-355600" algn="l" rtl="0">
              <a:spcBef>
                <a:spcPts val="400"/>
              </a:spcBef>
              <a:spcAft>
                <a:spcPts val="0"/>
              </a:spcAft>
              <a:buClr>
                <a:schemeClr val="dk1"/>
              </a:buClr>
              <a:buSzPts val="2000"/>
              <a:buChar char="•"/>
              <a:defRPr sz="2000"/>
            </a:lvl9pPr>
          </a:lstStyle>
          <a:p>
            <a:endParaRPr/>
          </a:p>
        </p:txBody>
      </p:sp>
      <p:sp>
        <p:nvSpPr>
          <p:cNvPr id="165" name="Google Shape;165;g115e76f5ad1_0_395"/>
          <p:cNvSpPr txBox="1">
            <a:spLocks noGrp="1"/>
          </p:cNvSpPr>
          <p:nvPr>
            <p:ph type="body" idx="2"/>
          </p:nvPr>
        </p:nvSpPr>
        <p:spPr>
          <a:xfrm>
            <a:off x="609601" y="1435101"/>
            <a:ext cx="4011000" cy="4691100"/>
          </a:xfrm>
          <a:prstGeom prst="rect">
            <a:avLst/>
          </a:prstGeom>
          <a:noFill/>
          <a:ln>
            <a:noFill/>
          </a:ln>
        </p:spPr>
        <p:txBody>
          <a:bodyPr spcFirstLastPara="1" wrap="square" lIns="91425" tIns="45700" rIns="91425" bIns="45700" anchor="t" anchorCtr="0">
            <a:normAutofit/>
          </a:bodyPr>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00"/>
              </a:spcBef>
              <a:spcAft>
                <a:spcPts val="0"/>
              </a:spcAft>
              <a:buClr>
                <a:schemeClr val="dk1"/>
              </a:buClr>
              <a:buSzPts val="1000"/>
              <a:buNone/>
              <a:defRPr sz="10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a:endParaRPr/>
          </a:p>
        </p:txBody>
      </p:sp>
      <p:sp>
        <p:nvSpPr>
          <p:cNvPr id="166" name="Google Shape;166;g115e76f5ad1_0_395"/>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7" name="Google Shape;167;g115e76f5ad1_0_395"/>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8" name="Google Shape;168;g115e76f5ad1_0_395"/>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69"/>
        <p:cNvGrpSpPr/>
        <p:nvPr/>
      </p:nvGrpSpPr>
      <p:grpSpPr>
        <a:xfrm>
          <a:off x="0" y="0"/>
          <a:ext cx="0" cy="0"/>
          <a:chOff x="0" y="0"/>
          <a:chExt cx="0" cy="0"/>
        </a:xfrm>
      </p:grpSpPr>
      <p:sp>
        <p:nvSpPr>
          <p:cNvPr id="170" name="Google Shape;170;g115e76f5ad1_0_402"/>
          <p:cNvSpPr txBox="1">
            <a:spLocks noGrp="1"/>
          </p:cNvSpPr>
          <p:nvPr>
            <p:ph type="title"/>
          </p:nvPr>
        </p:nvSpPr>
        <p:spPr>
          <a:xfrm>
            <a:off x="2389717" y="4800600"/>
            <a:ext cx="7315200" cy="5667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dk1"/>
              </a:buClr>
              <a:buSzPts val="2000"/>
              <a:buFont typeface="Calibri"/>
              <a:buNone/>
              <a:defRPr sz="2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1" name="Google Shape;171;g115e76f5ad1_0_402"/>
          <p:cNvSpPr>
            <a:spLocks noGrp="1"/>
          </p:cNvSpPr>
          <p:nvPr>
            <p:ph type="pic" idx="2"/>
          </p:nvPr>
        </p:nvSpPr>
        <p:spPr>
          <a:xfrm>
            <a:off x="2389717" y="612775"/>
            <a:ext cx="7315200" cy="4114800"/>
          </a:xfrm>
          <a:prstGeom prst="rect">
            <a:avLst/>
          </a:prstGeom>
          <a:noFill/>
          <a:ln>
            <a:noFill/>
          </a:ln>
        </p:spPr>
      </p:sp>
      <p:sp>
        <p:nvSpPr>
          <p:cNvPr id="172" name="Google Shape;172;g115e76f5ad1_0_402"/>
          <p:cNvSpPr txBox="1">
            <a:spLocks noGrp="1"/>
          </p:cNvSpPr>
          <p:nvPr>
            <p:ph type="body" idx="1"/>
          </p:nvPr>
        </p:nvSpPr>
        <p:spPr>
          <a:xfrm>
            <a:off x="2389717" y="5367338"/>
            <a:ext cx="7315200" cy="804900"/>
          </a:xfrm>
          <a:prstGeom prst="rect">
            <a:avLst/>
          </a:prstGeom>
          <a:noFill/>
          <a:ln>
            <a:noFill/>
          </a:ln>
        </p:spPr>
        <p:txBody>
          <a:bodyPr spcFirstLastPara="1" wrap="square" lIns="91425" tIns="45700" rIns="91425" bIns="45700" anchor="t" anchorCtr="0">
            <a:normAutofit/>
          </a:bodyPr>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00"/>
              </a:spcBef>
              <a:spcAft>
                <a:spcPts val="0"/>
              </a:spcAft>
              <a:buClr>
                <a:schemeClr val="dk1"/>
              </a:buClr>
              <a:buSzPts val="1000"/>
              <a:buNone/>
              <a:defRPr sz="10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a:endParaRPr/>
          </a:p>
        </p:txBody>
      </p:sp>
      <p:sp>
        <p:nvSpPr>
          <p:cNvPr id="173" name="Google Shape;173;g115e76f5ad1_0_402"/>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4" name="Google Shape;174;g115e76f5ad1_0_402"/>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5" name="Google Shape;175;g115e76f5ad1_0_402"/>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76"/>
        <p:cNvGrpSpPr/>
        <p:nvPr/>
      </p:nvGrpSpPr>
      <p:grpSpPr>
        <a:xfrm>
          <a:off x="0" y="0"/>
          <a:ext cx="0" cy="0"/>
          <a:chOff x="0" y="0"/>
          <a:chExt cx="0" cy="0"/>
        </a:xfrm>
      </p:grpSpPr>
      <p:sp>
        <p:nvSpPr>
          <p:cNvPr id="177" name="Google Shape;177;g115e76f5ad1_0_40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8" name="Google Shape;178;g115e76f5ad1_0_409"/>
          <p:cNvSpPr txBox="1">
            <a:spLocks noGrp="1"/>
          </p:cNvSpPr>
          <p:nvPr>
            <p:ph type="body" idx="1"/>
          </p:nvPr>
        </p:nvSpPr>
        <p:spPr>
          <a:xfrm rot="5400000">
            <a:off x="3832950" y="-1623149"/>
            <a:ext cx="4526100" cy="109728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79" name="Google Shape;179;g115e76f5ad1_0_409"/>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0" name="Google Shape;180;g115e76f5ad1_0_409"/>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1" name="Google Shape;181;g115e76f5ad1_0_409"/>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82"/>
        <p:cNvGrpSpPr/>
        <p:nvPr/>
      </p:nvGrpSpPr>
      <p:grpSpPr>
        <a:xfrm>
          <a:off x="0" y="0"/>
          <a:ext cx="0" cy="0"/>
          <a:chOff x="0" y="0"/>
          <a:chExt cx="0" cy="0"/>
        </a:xfrm>
      </p:grpSpPr>
      <p:sp>
        <p:nvSpPr>
          <p:cNvPr id="183" name="Google Shape;183;g115e76f5ad1_0_415"/>
          <p:cNvSpPr txBox="1">
            <a:spLocks noGrp="1"/>
          </p:cNvSpPr>
          <p:nvPr>
            <p:ph type="title"/>
          </p:nvPr>
        </p:nvSpPr>
        <p:spPr>
          <a:xfrm rot="5400000">
            <a:off x="7285050" y="1828789"/>
            <a:ext cx="5851500" cy="27432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4" name="Google Shape;184;g115e76f5ad1_0_415"/>
          <p:cNvSpPr txBox="1">
            <a:spLocks noGrp="1"/>
          </p:cNvSpPr>
          <p:nvPr>
            <p:ph type="body" idx="1"/>
          </p:nvPr>
        </p:nvSpPr>
        <p:spPr>
          <a:xfrm rot="5400000">
            <a:off x="1697000" y="-812861"/>
            <a:ext cx="5851500" cy="80265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85" name="Google Shape;185;g115e76f5ad1_0_415"/>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6" name="Google Shape;186;g115e76f5ad1_0_415"/>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7" name="Google Shape;187;g115e76f5ad1_0_415"/>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mp; Content">
  <p:cSld name="Title &amp; Content">
    <p:spTree>
      <p:nvGrpSpPr>
        <p:cNvPr id="1" name="Shape 188"/>
        <p:cNvGrpSpPr/>
        <p:nvPr/>
      </p:nvGrpSpPr>
      <p:grpSpPr>
        <a:xfrm>
          <a:off x="0" y="0"/>
          <a:ext cx="0" cy="0"/>
          <a:chOff x="0" y="0"/>
          <a:chExt cx="0" cy="0"/>
        </a:xfrm>
      </p:grpSpPr>
      <p:sp>
        <p:nvSpPr>
          <p:cNvPr id="189" name="Google Shape;189;g115e76f5ad1_0_42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0" name="Google Shape;190;g115e76f5ad1_0_421"/>
          <p:cNvSpPr txBox="1"/>
          <p:nvPr/>
        </p:nvSpPr>
        <p:spPr>
          <a:xfrm>
            <a:off x="2946400" y="274638"/>
            <a:ext cx="8636100" cy="5637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rgbClr val="FF9900"/>
              </a:buClr>
              <a:buSzPts val="3200"/>
              <a:buFont typeface="Quattrocento Sans"/>
              <a:buNone/>
            </a:pPr>
            <a:r>
              <a:rPr lang="en-US" sz="3200" b="1" cap="small">
                <a:solidFill>
                  <a:srgbClr val="FF9900"/>
                </a:solidFill>
                <a:latin typeface="Quattrocento Sans"/>
                <a:ea typeface="Quattrocento Sans"/>
                <a:cs typeface="Quattrocento Sans"/>
                <a:sym typeface="Quattrocento Sans"/>
              </a:rPr>
              <a:t>Click to edit Master title style</a:t>
            </a:r>
            <a:endParaRPr sz="3200" b="1" cap="small">
              <a:solidFill>
                <a:srgbClr val="FF9900"/>
              </a:solidFill>
              <a:latin typeface="Quattrocento Sans"/>
              <a:ea typeface="Quattrocento Sans"/>
              <a:cs typeface="Quattrocento Sans"/>
              <a:sym typeface="Quattrocento Sans"/>
            </a:endParaRPr>
          </a:p>
        </p:txBody>
      </p:sp>
      <p:sp>
        <p:nvSpPr>
          <p:cNvPr id="191" name="Google Shape;191;g115e76f5ad1_0_421"/>
          <p:cNvSpPr txBox="1">
            <a:spLocks noGrp="1"/>
          </p:cNvSpPr>
          <p:nvPr>
            <p:ph type="body" idx="1"/>
          </p:nvPr>
        </p:nvSpPr>
        <p:spPr>
          <a:xfrm>
            <a:off x="609600" y="990600"/>
            <a:ext cx="10972800" cy="55626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pic>
        <p:nvPicPr>
          <p:cNvPr id="192" name="Google Shape;192;g115e76f5ad1_0_421"/>
          <p:cNvPicPr preferRelativeResize="0"/>
          <p:nvPr/>
        </p:nvPicPr>
        <p:blipFill rotWithShape="1">
          <a:blip r:embed="rId2">
            <a:alphaModFix/>
          </a:blip>
          <a:srcRect/>
          <a:stretch/>
        </p:blipFill>
        <p:spPr>
          <a:xfrm>
            <a:off x="711200" y="228601"/>
            <a:ext cx="2133600" cy="484909"/>
          </a:xfrm>
          <a:prstGeom prst="rect">
            <a:avLst/>
          </a:prstGeom>
          <a:noFill/>
          <a:ln>
            <a:noFill/>
          </a:ln>
        </p:spPr>
      </p:pic>
      <p:cxnSp>
        <p:nvCxnSpPr>
          <p:cNvPr id="193" name="Google Shape;193;g115e76f5ad1_0_421"/>
          <p:cNvCxnSpPr/>
          <p:nvPr/>
        </p:nvCxnSpPr>
        <p:spPr>
          <a:xfrm rot="10800000">
            <a:off x="711300" y="835152"/>
            <a:ext cx="10871100" cy="0"/>
          </a:xfrm>
          <a:prstGeom prst="straightConnector1">
            <a:avLst/>
          </a:prstGeom>
          <a:noFill/>
          <a:ln w="38100" cap="flat" cmpd="sng">
            <a:solidFill>
              <a:srgbClr val="BD4B48"/>
            </a:solidFill>
            <a:prstDash val="solid"/>
            <a:round/>
            <a:headEnd type="none" w="sm" len="sm"/>
            <a:tailEnd type="none" w="sm" len="sm"/>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94"/>
        <p:cNvGrpSpPr/>
        <p:nvPr/>
      </p:nvGrpSpPr>
      <p:grpSpPr>
        <a:xfrm>
          <a:off x="0" y="0"/>
          <a:ext cx="0" cy="0"/>
          <a:chOff x="0" y="0"/>
          <a:chExt cx="0" cy="0"/>
        </a:xfrm>
      </p:grpSpPr>
      <p:sp>
        <p:nvSpPr>
          <p:cNvPr id="195" name="Google Shape;195;g115e76f5ad1_0_427"/>
          <p:cNvSpPr txBox="1">
            <a:spLocks noGrp="1"/>
          </p:cNvSpPr>
          <p:nvPr>
            <p:ph type="title"/>
          </p:nvPr>
        </p:nvSpPr>
        <p:spPr>
          <a:xfrm>
            <a:off x="2336800" y="198438"/>
            <a:ext cx="9448800" cy="487500"/>
          </a:xfrm>
          <a:prstGeom prst="rect">
            <a:avLst/>
          </a:prstGeom>
          <a:noFill/>
          <a:ln>
            <a:noFill/>
          </a:ln>
        </p:spPr>
        <p:txBody>
          <a:bodyPr spcFirstLastPara="1" wrap="square" lIns="91425" tIns="45700" rIns="91425" bIns="45700" anchor="t" anchorCtr="0">
            <a:normAutofit/>
          </a:bodyPr>
          <a:lstStyle>
            <a:lvl1pPr lvl="0" algn="r" rtl="0">
              <a:spcBef>
                <a:spcPts val="0"/>
              </a:spcBef>
              <a:spcAft>
                <a:spcPts val="0"/>
              </a:spcAft>
              <a:buClr>
                <a:schemeClr val="lt1"/>
              </a:buClr>
              <a:buSzPts val="2400"/>
              <a:buFont typeface="Quattrocento Sans"/>
              <a:buNone/>
              <a:defRPr sz="2400" b="0" i="0">
                <a:solidFill>
                  <a:schemeClr val="lt1"/>
                </a:solidFill>
                <a:latin typeface="Quattrocento Sans"/>
                <a:ea typeface="Quattrocento Sans"/>
                <a:cs typeface="Quattrocento Sans"/>
                <a:sym typeface="Quattrocento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6" name="Google Shape;196;g115e76f5ad1_0_427"/>
          <p:cNvSpPr txBox="1">
            <a:spLocks noGrp="1"/>
          </p:cNvSpPr>
          <p:nvPr>
            <p:ph type="body" idx="1"/>
          </p:nvPr>
        </p:nvSpPr>
        <p:spPr>
          <a:xfrm>
            <a:off x="1727200" y="1066800"/>
            <a:ext cx="10363200" cy="457200"/>
          </a:xfrm>
          <a:prstGeom prst="rect">
            <a:avLst/>
          </a:prstGeom>
          <a:noFill/>
          <a:ln>
            <a:noFill/>
          </a:ln>
        </p:spPr>
        <p:txBody>
          <a:bodyPr spcFirstLastPara="1" wrap="square" lIns="91425" tIns="45700" rIns="91425" bIns="45700" anchor="t" anchorCtr="0">
            <a:normAutofit/>
          </a:bodyPr>
          <a:lstStyle>
            <a:lvl1pPr marL="457200" lvl="0" indent="-228600" algn="l" rtl="0">
              <a:spcBef>
                <a:spcPts val="480"/>
              </a:spcBef>
              <a:spcAft>
                <a:spcPts val="0"/>
              </a:spcAft>
              <a:buClr>
                <a:schemeClr val="dk1"/>
              </a:buClr>
              <a:buSzPts val="2400"/>
              <a:buFont typeface="Quattrocento Sans"/>
              <a:buNone/>
              <a:defRPr sz="2400" b="1">
                <a:latin typeface="Quattrocento Sans"/>
                <a:ea typeface="Quattrocento Sans"/>
                <a:cs typeface="Quattrocento Sans"/>
                <a:sym typeface="Quattrocento Sans"/>
              </a:defRPr>
            </a:lvl1pPr>
            <a:lvl2pPr marL="914400" lvl="1" indent="-228600" algn="just" rtl="0">
              <a:spcBef>
                <a:spcPts val="320"/>
              </a:spcBef>
              <a:spcAft>
                <a:spcPts val="0"/>
              </a:spcAft>
              <a:buClr>
                <a:schemeClr val="dk1"/>
              </a:buClr>
              <a:buSzPts val="1600"/>
              <a:buFont typeface="Roboto"/>
              <a:buNone/>
              <a:defRPr sz="1600">
                <a:latin typeface="Roboto"/>
                <a:ea typeface="Roboto"/>
                <a:cs typeface="Roboto"/>
                <a:sym typeface="Roboto"/>
              </a:defRPr>
            </a:lvl2pPr>
            <a:lvl3pPr marL="1371600" lvl="2" indent="-330200" algn="just" rtl="0">
              <a:spcBef>
                <a:spcPts val="320"/>
              </a:spcBef>
              <a:spcAft>
                <a:spcPts val="0"/>
              </a:spcAft>
              <a:buClr>
                <a:schemeClr val="dk1"/>
              </a:buClr>
              <a:buSzPts val="1600"/>
              <a:buChar char="•"/>
              <a:defRPr sz="1600">
                <a:latin typeface="Roboto"/>
                <a:ea typeface="Roboto"/>
                <a:cs typeface="Roboto"/>
                <a:sym typeface="Roboto"/>
              </a:defRPr>
            </a:lvl3pPr>
            <a:lvl4pPr marL="1828800" lvl="3" indent="-330200" algn="just" rtl="0">
              <a:spcBef>
                <a:spcPts val="320"/>
              </a:spcBef>
              <a:spcAft>
                <a:spcPts val="0"/>
              </a:spcAft>
              <a:buClr>
                <a:schemeClr val="dk1"/>
              </a:buClr>
              <a:buSzPts val="1600"/>
              <a:buFont typeface="Courier New"/>
              <a:buChar char="o"/>
              <a:defRPr sz="1600">
                <a:latin typeface="Roboto"/>
                <a:ea typeface="Roboto"/>
                <a:cs typeface="Roboto"/>
                <a:sym typeface="Roboto"/>
              </a:defRPr>
            </a:lvl4pPr>
            <a:lvl5pPr marL="2286000" lvl="4" indent="-330200" algn="just" rtl="0">
              <a:spcBef>
                <a:spcPts val="320"/>
              </a:spcBef>
              <a:spcAft>
                <a:spcPts val="0"/>
              </a:spcAft>
              <a:buClr>
                <a:schemeClr val="dk1"/>
              </a:buClr>
              <a:buSzPts val="1600"/>
              <a:buChar char="»"/>
              <a:defRPr sz="1600">
                <a:latin typeface="Roboto"/>
                <a:ea typeface="Roboto"/>
                <a:cs typeface="Roboto"/>
                <a:sym typeface="Roboto"/>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97" name="Google Shape;197;g115e76f5ad1_0_427"/>
          <p:cNvSpPr txBox="1">
            <a:spLocks noGrp="1"/>
          </p:cNvSpPr>
          <p:nvPr>
            <p:ph type="body" idx="2"/>
          </p:nvPr>
        </p:nvSpPr>
        <p:spPr>
          <a:xfrm>
            <a:off x="6604000" y="1828800"/>
            <a:ext cx="5384700" cy="2743200"/>
          </a:xfrm>
          <a:prstGeom prst="rect">
            <a:avLst/>
          </a:prstGeom>
          <a:noFill/>
          <a:ln>
            <a:noFill/>
          </a:ln>
        </p:spPr>
        <p:txBody>
          <a:bodyPr spcFirstLastPara="1" wrap="square" lIns="91425" tIns="45700" rIns="91425" bIns="45700" anchor="t" anchorCtr="0">
            <a:normAutofit/>
          </a:bodyPr>
          <a:lstStyle>
            <a:lvl1pPr marL="457200" lvl="0" indent="-228600" algn="l" rtl="0">
              <a:spcBef>
                <a:spcPts val="480"/>
              </a:spcBef>
              <a:spcAft>
                <a:spcPts val="0"/>
              </a:spcAft>
              <a:buClr>
                <a:schemeClr val="dk1"/>
              </a:buClr>
              <a:buSzPts val="2400"/>
              <a:buFont typeface="Quattrocento Sans"/>
              <a:buNone/>
              <a:defRPr sz="2400" b="0">
                <a:latin typeface="Quattrocento Sans"/>
                <a:ea typeface="Quattrocento Sans"/>
                <a:cs typeface="Quattrocento Sans"/>
                <a:sym typeface="Quattrocento Sans"/>
              </a:defRPr>
            </a:lvl1pPr>
            <a:lvl2pPr marL="914400" lvl="1" indent="-228600" algn="just" rtl="0">
              <a:spcBef>
                <a:spcPts val="320"/>
              </a:spcBef>
              <a:spcAft>
                <a:spcPts val="0"/>
              </a:spcAft>
              <a:buClr>
                <a:schemeClr val="dk1"/>
              </a:buClr>
              <a:buSzPts val="1600"/>
              <a:buFont typeface="Roboto"/>
              <a:buNone/>
              <a:defRPr sz="1600">
                <a:latin typeface="Roboto"/>
                <a:ea typeface="Roboto"/>
                <a:cs typeface="Roboto"/>
                <a:sym typeface="Roboto"/>
              </a:defRPr>
            </a:lvl2pPr>
            <a:lvl3pPr marL="1371600" lvl="2" indent="-330200" algn="just" rtl="0">
              <a:spcBef>
                <a:spcPts val="320"/>
              </a:spcBef>
              <a:spcAft>
                <a:spcPts val="0"/>
              </a:spcAft>
              <a:buClr>
                <a:schemeClr val="dk1"/>
              </a:buClr>
              <a:buSzPts val="1600"/>
              <a:buChar char="•"/>
              <a:defRPr sz="1600">
                <a:latin typeface="Roboto"/>
                <a:ea typeface="Roboto"/>
                <a:cs typeface="Roboto"/>
                <a:sym typeface="Roboto"/>
              </a:defRPr>
            </a:lvl3pPr>
            <a:lvl4pPr marL="1828800" lvl="3" indent="-330200" algn="just" rtl="0">
              <a:spcBef>
                <a:spcPts val="320"/>
              </a:spcBef>
              <a:spcAft>
                <a:spcPts val="0"/>
              </a:spcAft>
              <a:buClr>
                <a:schemeClr val="dk1"/>
              </a:buClr>
              <a:buSzPts val="1600"/>
              <a:buFont typeface="Courier New"/>
              <a:buChar char="o"/>
              <a:defRPr sz="1600">
                <a:latin typeface="Roboto"/>
                <a:ea typeface="Roboto"/>
                <a:cs typeface="Roboto"/>
                <a:sym typeface="Roboto"/>
              </a:defRPr>
            </a:lvl4pPr>
            <a:lvl5pPr marL="2286000" lvl="4" indent="-330200" algn="just" rtl="0">
              <a:spcBef>
                <a:spcPts val="320"/>
              </a:spcBef>
              <a:spcAft>
                <a:spcPts val="0"/>
              </a:spcAft>
              <a:buClr>
                <a:schemeClr val="dk1"/>
              </a:buClr>
              <a:buSzPts val="1600"/>
              <a:buChar char="»"/>
              <a:defRPr sz="1600">
                <a:latin typeface="Roboto"/>
                <a:ea typeface="Roboto"/>
                <a:cs typeface="Roboto"/>
                <a:sym typeface="Roboto"/>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98" name="Google Shape;198;g115e76f5ad1_0_427"/>
          <p:cNvSpPr txBox="1">
            <a:spLocks noGrp="1"/>
          </p:cNvSpPr>
          <p:nvPr>
            <p:ph type="sldNum" idx="12"/>
          </p:nvPr>
        </p:nvSpPr>
        <p:spPr>
          <a:xfrm>
            <a:off x="-1828800" y="6172201"/>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sz="1200">
                <a:solidFill>
                  <a:schemeClr val="lt1"/>
                </a:solidFill>
                <a:latin typeface="Quattrocento Sans"/>
                <a:ea typeface="Quattrocento Sans"/>
                <a:cs typeface="Quattrocento Sans"/>
                <a:sym typeface="Quattrocento Sans"/>
              </a:defRPr>
            </a:lvl1pPr>
            <a:lvl2pPr marL="0" lvl="1" indent="0" algn="r" rtl="0">
              <a:spcBef>
                <a:spcPts val="0"/>
              </a:spcBef>
              <a:buNone/>
              <a:defRPr sz="1200">
                <a:solidFill>
                  <a:schemeClr val="lt1"/>
                </a:solidFill>
                <a:latin typeface="Quattrocento Sans"/>
                <a:ea typeface="Quattrocento Sans"/>
                <a:cs typeface="Quattrocento Sans"/>
                <a:sym typeface="Quattrocento Sans"/>
              </a:defRPr>
            </a:lvl2pPr>
            <a:lvl3pPr marL="0" lvl="2" indent="0" algn="r" rtl="0">
              <a:spcBef>
                <a:spcPts val="0"/>
              </a:spcBef>
              <a:buNone/>
              <a:defRPr sz="1200">
                <a:solidFill>
                  <a:schemeClr val="lt1"/>
                </a:solidFill>
                <a:latin typeface="Quattrocento Sans"/>
                <a:ea typeface="Quattrocento Sans"/>
                <a:cs typeface="Quattrocento Sans"/>
                <a:sym typeface="Quattrocento Sans"/>
              </a:defRPr>
            </a:lvl3pPr>
            <a:lvl4pPr marL="0" lvl="3" indent="0" algn="r" rtl="0">
              <a:spcBef>
                <a:spcPts val="0"/>
              </a:spcBef>
              <a:buNone/>
              <a:defRPr sz="1200">
                <a:solidFill>
                  <a:schemeClr val="lt1"/>
                </a:solidFill>
                <a:latin typeface="Quattrocento Sans"/>
                <a:ea typeface="Quattrocento Sans"/>
                <a:cs typeface="Quattrocento Sans"/>
                <a:sym typeface="Quattrocento Sans"/>
              </a:defRPr>
            </a:lvl4pPr>
            <a:lvl5pPr marL="0" lvl="4" indent="0" algn="r" rtl="0">
              <a:spcBef>
                <a:spcPts val="0"/>
              </a:spcBef>
              <a:buNone/>
              <a:defRPr sz="1200">
                <a:solidFill>
                  <a:schemeClr val="lt1"/>
                </a:solidFill>
                <a:latin typeface="Quattrocento Sans"/>
                <a:ea typeface="Quattrocento Sans"/>
                <a:cs typeface="Quattrocento Sans"/>
                <a:sym typeface="Quattrocento Sans"/>
              </a:defRPr>
            </a:lvl5pPr>
            <a:lvl6pPr marL="0" lvl="5" indent="0" algn="r" rtl="0">
              <a:spcBef>
                <a:spcPts val="0"/>
              </a:spcBef>
              <a:buNone/>
              <a:defRPr sz="1200">
                <a:solidFill>
                  <a:schemeClr val="lt1"/>
                </a:solidFill>
                <a:latin typeface="Quattrocento Sans"/>
                <a:ea typeface="Quattrocento Sans"/>
                <a:cs typeface="Quattrocento Sans"/>
                <a:sym typeface="Quattrocento Sans"/>
              </a:defRPr>
            </a:lvl6pPr>
            <a:lvl7pPr marL="0" lvl="6" indent="0" algn="r" rtl="0">
              <a:spcBef>
                <a:spcPts val="0"/>
              </a:spcBef>
              <a:buNone/>
              <a:defRPr sz="1200">
                <a:solidFill>
                  <a:schemeClr val="lt1"/>
                </a:solidFill>
                <a:latin typeface="Quattrocento Sans"/>
                <a:ea typeface="Quattrocento Sans"/>
                <a:cs typeface="Quattrocento Sans"/>
                <a:sym typeface="Quattrocento Sans"/>
              </a:defRPr>
            </a:lvl7pPr>
            <a:lvl8pPr marL="0" lvl="7" indent="0" algn="r" rtl="0">
              <a:spcBef>
                <a:spcPts val="0"/>
              </a:spcBef>
              <a:buNone/>
              <a:defRPr sz="1200">
                <a:solidFill>
                  <a:schemeClr val="lt1"/>
                </a:solidFill>
                <a:latin typeface="Quattrocento Sans"/>
                <a:ea typeface="Quattrocento Sans"/>
                <a:cs typeface="Quattrocento Sans"/>
                <a:sym typeface="Quattrocento Sans"/>
              </a:defRPr>
            </a:lvl8pPr>
            <a:lvl9pPr marL="0" lvl="8" indent="0" algn="r" rtl="0">
              <a:spcBef>
                <a:spcPts val="0"/>
              </a:spcBef>
              <a:buNone/>
              <a:defRPr sz="1200">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199"/>
        <p:cNvGrpSpPr/>
        <p:nvPr/>
      </p:nvGrpSpPr>
      <p:grpSpPr>
        <a:xfrm>
          <a:off x="0" y="0"/>
          <a:ext cx="0" cy="0"/>
          <a:chOff x="0" y="0"/>
          <a:chExt cx="0" cy="0"/>
        </a:xfrm>
      </p:grpSpPr>
      <p:sp>
        <p:nvSpPr>
          <p:cNvPr id="200" name="Google Shape;200;g115e76f5ad1_0_432"/>
          <p:cNvSpPr txBox="1">
            <a:spLocks noGrp="1"/>
          </p:cNvSpPr>
          <p:nvPr>
            <p:ph type="title"/>
          </p:nvPr>
        </p:nvSpPr>
        <p:spPr>
          <a:xfrm>
            <a:off x="2946400" y="274638"/>
            <a:ext cx="8636100" cy="5637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1" name="Google Shape;201;g115e76f5ad1_0_432"/>
          <p:cNvSpPr txBox="1">
            <a:spLocks noGrp="1"/>
          </p:cNvSpPr>
          <p:nvPr>
            <p:ph type="body" idx="1"/>
          </p:nvPr>
        </p:nvSpPr>
        <p:spPr>
          <a:xfrm>
            <a:off x="609600" y="990600"/>
            <a:ext cx="10972800" cy="55626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pic>
        <p:nvPicPr>
          <p:cNvPr id="202" name="Google Shape;202;g115e76f5ad1_0_432"/>
          <p:cNvPicPr preferRelativeResize="0"/>
          <p:nvPr/>
        </p:nvPicPr>
        <p:blipFill rotWithShape="1">
          <a:blip r:embed="rId2">
            <a:alphaModFix/>
          </a:blip>
          <a:srcRect/>
          <a:stretch/>
        </p:blipFill>
        <p:spPr>
          <a:xfrm>
            <a:off x="711200" y="228601"/>
            <a:ext cx="2133600" cy="48490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0"/>
        <p:cNvGrpSpPr/>
        <p:nvPr/>
      </p:nvGrpSpPr>
      <p:grpSpPr>
        <a:xfrm>
          <a:off x="0" y="0"/>
          <a:ext cx="0" cy="0"/>
          <a:chOff x="0" y="0"/>
          <a:chExt cx="0" cy="0"/>
        </a:xfrm>
      </p:grpSpPr>
      <p:sp>
        <p:nvSpPr>
          <p:cNvPr id="31" name="Google Shape;31;p17"/>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7"/>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7"/>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Google Shape;35;p18"/>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18"/>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7" name="Google Shape;37;p1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8"/>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8"/>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0"/>
        <p:cNvGrpSpPr/>
        <p:nvPr/>
      </p:nvGrpSpPr>
      <p:grpSpPr>
        <a:xfrm>
          <a:off x="0" y="0"/>
          <a:ext cx="0" cy="0"/>
          <a:chOff x="0" y="0"/>
          <a:chExt cx="0" cy="0"/>
        </a:xfrm>
      </p:grpSpPr>
      <p:sp>
        <p:nvSpPr>
          <p:cNvPr id="41" name="Google Shape;41;p1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9"/>
          <p:cNvSpPr txBox="1">
            <a:spLocks noGrp="1"/>
          </p:cNvSpPr>
          <p:nvPr>
            <p:ph type="body" idx="1"/>
          </p:nvPr>
        </p:nvSpPr>
        <p:spPr>
          <a:xfrm>
            <a:off x="609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3" name="Google Shape;43;p19"/>
          <p:cNvSpPr txBox="1">
            <a:spLocks noGrp="1"/>
          </p:cNvSpPr>
          <p:nvPr>
            <p:ph type="body" idx="2"/>
          </p:nvPr>
        </p:nvSpPr>
        <p:spPr>
          <a:xfrm>
            <a:off x="6197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4" name="Google Shape;44;p19"/>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9"/>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19"/>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7"/>
        <p:cNvGrpSpPr/>
        <p:nvPr/>
      </p:nvGrpSpPr>
      <p:grpSpPr>
        <a:xfrm>
          <a:off x="0" y="0"/>
          <a:ext cx="0" cy="0"/>
          <a:chOff x="0" y="0"/>
          <a:chExt cx="0" cy="0"/>
        </a:xfrm>
      </p:grpSpPr>
      <p:sp>
        <p:nvSpPr>
          <p:cNvPr id="48" name="Google Shape;48;p2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20"/>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0" name="Google Shape;50;p20"/>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1" name="Google Shape;51;p20"/>
          <p:cNvSpPr txBox="1">
            <a:spLocks noGrp="1"/>
          </p:cNvSpPr>
          <p:nvPr>
            <p:ph type="body" idx="3"/>
          </p:nvPr>
        </p:nvSpPr>
        <p:spPr>
          <a:xfrm>
            <a:off x="6193368" y="1535113"/>
            <a:ext cx="5389033"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2" name="Google Shape;52;p20"/>
          <p:cNvSpPr txBox="1">
            <a:spLocks noGrp="1"/>
          </p:cNvSpPr>
          <p:nvPr>
            <p:ph type="body" idx="4"/>
          </p:nvPr>
        </p:nvSpPr>
        <p:spPr>
          <a:xfrm>
            <a:off x="6193368" y="2174875"/>
            <a:ext cx="5389033"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3" name="Google Shape;53;p20"/>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0"/>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0"/>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6"/>
        <p:cNvGrpSpPr/>
        <p:nvPr/>
      </p:nvGrpSpPr>
      <p:grpSpPr>
        <a:xfrm>
          <a:off x="0" y="0"/>
          <a:ext cx="0" cy="0"/>
          <a:chOff x="0" y="0"/>
          <a:chExt cx="0" cy="0"/>
        </a:xfrm>
      </p:grpSpPr>
      <p:sp>
        <p:nvSpPr>
          <p:cNvPr id="57" name="Google Shape;57;p2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0" name="Google Shape;60;p21"/>
          <p:cNvSpPr/>
          <p:nvPr/>
        </p:nvSpPr>
        <p:spPr>
          <a:xfrm>
            <a:off x="2032000" y="2551018"/>
            <a:ext cx="8534400" cy="326475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pic>
        <p:nvPicPr>
          <p:cNvPr id="61" name="Google Shape;61;p21" descr="http://uconndigitalarts.com/wp-content/uploads/2013/04/original.jpg"/>
          <p:cNvPicPr preferRelativeResize="0"/>
          <p:nvPr/>
        </p:nvPicPr>
        <p:blipFill rotWithShape="1">
          <a:blip r:embed="rId2">
            <a:alphaModFix/>
          </a:blip>
          <a:srcRect t="43978" b="41310"/>
          <a:stretch/>
        </p:blipFill>
        <p:spPr>
          <a:xfrm flipH="1">
            <a:off x="3732707" y="2575401"/>
            <a:ext cx="4568091" cy="283858"/>
          </a:xfrm>
          <a:prstGeom prst="rect">
            <a:avLst/>
          </a:prstGeom>
          <a:noFill/>
          <a:ln>
            <a:noFill/>
          </a:ln>
        </p:spPr>
      </p:pic>
      <p:pic>
        <p:nvPicPr>
          <p:cNvPr id="62" name="Google Shape;62;p21" descr="C:\Users\powerpoint.vn\Downloads\1e2cd4b177168ad16ce2e7c504bba4d2.x400.jpeg"/>
          <p:cNvPicPr preferRelativeResize="0"/>
          <p:nvPr/>
        </p:nvPicPr>
        <p:blipFill rotWithShape="1">
          <a:blip r:embed="rId3">
            <a:alphaModFix/>
          </a:blip>
          <a:srcRect b="55710"/>
          <a:stretch/>
        </p:blipFill>
        <p:spPr>
          <a:xfrm>
            <a:off x="2568620" y="609600"/>
            <a:ext cx="7257961" cy="2828060"/>
          </a:xfrm>
          <a:prstGeom prst="rect">
            <a:avLst/>
          </a:prstGeom>
          <a:noFill/>
          <a:ln>
            <a:noFill/>
          </a:ln>
        </p:spPr>
      </p:pic>
      <p:sp>
        <p:nvSpPr>
          <p:cNvPr id="63" name="Google Shape;63;p21"/>
          <p:cNvSpPr txBox="1"/>
          <p:nvPr/>
        </p:nvSpPr>
        <p:spPr>
          <a:xfrm>
            <a:off x="4103893" y="3124200"/>
            <a:ext cx="4735308" cy="21390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7200"/>
              <a:buFont typeface="Calibri"/>
              <a:buNone/>
            </a:pPr>
            <a:r>
              <a:rPr lang="en-US" sz="7200" b="1">
                <a:solidFill>
                  <a:schemeClr val="lt1"/>
                </a:solidFill>
                <a:latin typeface="Calibri"/>
                <a:ea typeface="Calibri"/>
                <a:cs typeface="Calibri"/>
                <a:sym typeface="Calibri"/>
              </a:rPr>
              <a:t>DEM</a:t>
            </a:r>
            <a:r>
              <a:rPr lang="en-US" sz="11500" b="1">
                <a:solidFill>
                  <a:schemeClr val="lt1"/>
                </a:solidFill>
                <a:latin typeface="Calibri"/>
                <a:ea typeface="Calibri"/>
                <a:cs typeface="Calibri"/>
                <a:sym typeface="Calibri"/>
              </a:rPr>
              <a:t>O</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64" name="Google Shape;64;p21" descr="http://www.designofsignage.com/application/symbol/hands/image/600x600/hand-press-button-4.jpg"/>
          <p:cNvPicPr preferRelativeResize="0"/>
          <p:nvPr/>
        </p:nvPicPr>
        <p:blipFill rotWithShape="1">
          <a:blip r:embed="rId4">
            <a:alphaModFix/>
          </a:blip>
          <a:srcRect/>
          <a:stretch/>
        </p:blipFill>
        <p:spPr>
          <a:xfrm>
            <a:off x="6016752" y="3568725"/>
            <a:ext cx="3488947" cy="261671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22"/>
          <p:cNvSpPr txBox="1">
            <a:spLocks noGrp="1"/>
          </p:cNvSpPr>
          <p:nvPr>
            <p:ph type="title"/>
          </p:nvPr>
        </p:nvSpPr>
        <p:spPr>
          <a:xfrm>
            <a:off x="609601" y="273050"/>
            <a:ext cx="4011084"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2"/>
          <p:cNvSpPr txBox="1">
            <a:spLocks noGrp="1"/>
          </p:cNvSpPr>
          <p:nvPr>
            <p:ph type="body" idx="1"/>
          </p:nvPr>
        </p:nvSpPr>
        <p:spPr>
          <a:xfrm>
            <a:off x="4766733" y="273051"/>
            <a:ext cx="6815667"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8" name="Google Shape;68;p22"/>
          <p:cNvSpPr txBox="1">
            <a:spLocks noGrp="1"/>
          </p:cNvSpPr>
          <p:nvPr>
            <p:ph type="body" idx="2"/>
          </p:nvPr>
        </p:nvSpPr>
        <p:spPr>
          <a:xfrm>
            <a:off x="609601" y="1435101"/>
            <a:ext cx="4011084"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2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2"/>
        <p:cNvGrpSpPr/>
        <p:nvPr/>
      </p:nvGrpSpPr>
      <p:grpSpPr>
        <a:xfrm>
          <a:off x="0" y="0"/>
          <a:ext cx="0" cy="0"/>
          <a:chOff x="0" y="0"/>
          <a:chExt cx="0" cy="0"/>
        </a:xfrm>
      </p:grpSpPr>
      <p:sp>
        <p:nvSpPr>
          <p:cNvPr id="73" name="Google Shape;73;p23"/>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3"/>
          <p:cNvSpPr>
            <a:spLocks noGrp="1"/>
          </p:cNvSpPr>
          <p:nvPr>
            <p:ph type="pic" idx="2"/>
          </p:nvPr>
        </p:nvSpPr>
        <p:spPr>
          <a:xfrm>
            <a:off x="2389717" y="612775"/>
            <a:ext cx="7315200" cy="4114800"/>
          </a:xfrm>
          <a:prstGeom prst="rect">
            <a:avLst/>
          </a:prstGeom>
          <a:noFill/>
          <a:ln>
            <a:noFill/>
          </a:ln>
        </p:spPr>
      </p:sp>
      <p:sp>
        <p:nvSpPr>
          <p:cNvPr id="75" name="Google Shape;75;p23"/>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6" name="Google Shape;76;p23"/>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6"/>
        <p:cNvGrpSpPr/>
        <p:nvPr/>
      </p:nvGrpSpPr>
      <p:grpSpPr>
        <a:xfrm>
          <a:off x="0" y="0"/>
          <a:ext cx="0" cy="0"/>
          <a:chOff x="0" y="0"/>
          <a:chExt cx="0" cy="0"/>
        </a:xfrm>
      </p:grpSpPr>
      <p:sp>
        <p:nvSpPr>
          <p:cNvPr id="107" name="Google Shape;107;g115e76f5ad1_0_33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08" name="Google Shape;108;g115e76f5ad1_0_339"/>
          <p:cNvSpPr txBox="1">
            <a:spLocks noGrp="1"/>
          </p:cNvSpPr>
          <p:nvPr>
            <p:ph type="body" idx="1"/>
          </p:nvPr>
        </p:nvSpPr>
        <p:spPr>
          <a:xfrm>
            <a:off x="609600" y="1600201"/>
            <a:ext cx="10972800" cy="4526100"/>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9" name="Google Shape;109;g115e76f5ad1_0_339"/>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0" name="Google Shape;110;g115e76f5ad1_0_339"/>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1" name="Google Shape;111;g115e76f5ad1_0_339"/>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6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0.xml"/><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1.xml"/><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115e76f5ad1_0_0"/>
          <p:cNvSpPr txBox="1">
            <a:spLocks noGrp="1"/>
          </p:cNvSpPr>
          <p:nvPr>
            <p:ph type="subTitle" idx="1"/>
          </p:nvPr>
        </p:nvSpPr>
        <p:spPr>
          <a:xfrm>
            <a:off x="5486400" y="4953000"/>
            <a:ext cx="6705600" cy="990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FF5A33"/>
              </a:buClr>
              <a:buSzPts val="2200"/>
              <a:buNone/>
            </a:pPr>
            <a:r>
              <a:rPr lang="en-US"/>
              <a:t>Bài 5: Kỹ thuật kiểm thử</a:t>
            </a:r>
            <a:endParaRPr/>
          </a:p>
        </p:txBody>
      </p:sp>
      <p:sp>
        <p:nvSpPr>
          <p:cNvPr id="208" name="Google Shape;208;g115e76f5ad1_0_0"/>
          <p:cNvSpPr txBox="1">
            <a:spLocks noGrp="1"/>
          </p:cNvSpPr>
          <p:nvPr>
            <p:ph type="title"/>
          </p:nvPr>
        </p:nvSpPr>
        <p:spPr>
          <a:xfrm>
            <a:off x="5506720" y="4284596"/>
            <a:ext cx="6100200" cy="705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5A33"/>
              </a:buClr>
              <a:buSzPts val="3400"/>
              <a:buFont typeface="Calibri"/>
              <a:buNone/>
            </a:pPr>
            <a:r>
              <a:rPr lang="en-US"/>
              <a:t>kiểm thử cơ bản(P1)</a:t>
            </a:r>
            <a:endParaRPr/>
          </a:p>
        </p:txBody>
      </p:sp>
      <p:pic>
        <p:nvPicPr>
          <p:cNvPr id="209" name="Google Shape;209;g115e76f5ad1_0_0"/>
          <p:cNvPicPr preferRelativeResize="0"/>
          <p:nvPr/>
        </p:nvPicPr>
        <p:blipFill rotWithShape="1">
          <a:blip r:embed="rId3">
            <a:alphaModFix/>
          </a:blip>
          <a:srcRect/>
          <a:stretch/>
        </p:blipFill>
        <p:spPr>
          <a:xfrm>
            <a:off x="1890932" y="2406165"/>
            <a:ext cx="1693935" cy="25186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g115e76f5ad1_0_57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blackbox test techniques</a:t>
            </a:r>
            <a:endParaRPr/>
          </a:p>
        </p:txBody>
      </p:sp>
      <p:sp>
        <p:nvSpPr>
          <p:cNvPr id="274" name="Google Shape;274;g115e76f5ad1_0_579"/>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dirty="0">
                <a:solidFill>
                  <a:srgbClr val="333333"/>
                </a:solidFill>
                <a:highlight>
                  <a:schemeClr val="lt1"/>
                </a:highlight>
                <a:latin typeface="Quattrocento Sans"/>
                <a:ea typeface="Quattrocento Sans"/>
                <a:cs typeface="Quattrocento Sans"/>
                <a:sym typeface="Quattrocento Sans"/>
              </a:rPr>
              <a:t>Kỹ thuật phân tích giá trị </a:t>
            </a:r>
            <a:r>
              <a:rPr lang="en-US" sz="4000" dirty="0" err="1">
                <a:solidFill>
                  <a:srgbClr val="333333"/>
                </a:solidFill>
                <a:highlight>
                  <a:schemeClr val="lt1"/>
                </a:highlight>
                <a:latin typeface="Quattrocento Sans"/>
                <a:ea typeface="Quattrocento Sans"/>
                <a:cs typeface="Quattrocento Sans"/>
                <a:sym typeface="Quattrocento Sans"/>
              </a:rPr>
              <a:t>biên</a:t>
            </a:r>
            <a:r>
              <a:rPr lang="en-US" sz="4000" dirty="0">
                <a:solidFill>
                  <a:srgbClr val="333333"/>
                </a:solidFill>
                <a:highlight>
                  <a:schemeClr val="lt1"/>
                </a:highlight>
                <a:latin typeface="Quattrocento Sans"/>
                <a:ea typeface="Quattrocento Sans"/>
                <a:cs typeface="Quattrocento Sans"/>
                <a:sym typeface="Quattrocento Sans"/>
              </a:rPr>
              <a:t>(BVA)</a:t>
            </a:r>
            <a:endParaRPr sz="4000" dirty="0">
              <a:solidFill>
                <a:schemeClr val="dk1"/>
              </a:solidFill>
              <a:latin typeface="Quattrocento Sans"/>
              <a:ea typeface="Quattrocento Sans"/>
              <a:cs typeface="Quattrocento Sans"/>
              <a:sym typeface="Quattrocento Sans"/>
            </a:endParaRPr>
          </a:p>
        </p:txBody>
      </p:sp>
      <p:pic>
        <p:nvPicPr>
          <p:cNvPr id="275" name="Google Shape;275;g115e76f5ad1_0_579"/>
          <p:cNvPicPr preferRelativeResize="0"/>
          <p:nvPr/>
        </p:nvPicPr>
        <p:blipFill>
          <a:blip r:embed="rId3">
            <a:alphaModFix/>
          </a:blip>
          <a:stretch>
            <a:fillRect/>
          </a:stretch>
        </p:blipFill>
        <p:spPr>
          <a:xfrm>
            <a:off x="4849425" y="4622100"/>
            <a:ext cx="7342575" cy="2235900"/>
          </a:xfrm>
          <a:prstGeom prst="rect">
            <a:avLst/>
          </a:prstGeom>
          <a:noFill/>
          <a:ln>
            <a:noFill/>
          </a:ln>
        </p:spPr>
      </p:pic>
      <p:sp>
        <p:nvSpPr>
          <p:cNvPr id="276" name="Google Shape;276;g115e76f5ad1_0_579"/>
          <p:cNvSpPr txBox="1"/>
          <p:nvPr/>
        </p:nvSpPr>
        <p:spPr>
          <a:xfrm>
            <a:off x="617100" y="1701675"/>
            <a:ext cx="11414400" cy="3100800"/>
          </a:xfrm>
          <a:prstGeom prst="rect">
            <a:avLst/>
          </a:prstGeom>
          <a:noFill/>
          <a:ln>
            <a:noFill/>
          </a:ln>
        </p:spPr>
        <p:txBody>
          <a:bodyPr spcFirstLastPara="1" wrap="square" lIns="91425" tIns="45700" rIns="91425" bIns="45700" anchor="t" anchorCtr="0">
            <a:noAutofit/>
          </a:bodyPr>
          <a:lstStyle/>
          <a:p>
            <a:pPr marL="742950" lvl="1" indent="-355600" algn="l" rtl="0">
              <a:lnSpc>
                <a:spcPct val="80000"/>
              </a:lnSpc>
              <a:spcBef>
                <a:spcPts val="480"/>
              </a:spcBef>
              <a:spcAft>
                <a:spcPts val="0"/>
              </a:spcAft>
              <a:buClr>
                <a:srgbClr val="FF5A33"/>
              </a:buClr>
              <a:buSzPts val="3500"/>
              <a:buFont typeface="Quattrocento Sans"/>
              <a:buChar char="❖"/>
            </a:pPr>
            <a:r>
              <a:rPr lang="en-US" sz="3500" dirty="0">
                <a:solidFill>
                  <a:srgbClr val="333333"/>
                </a:solidFill>
                <a:highlight>
                  <a:schemeClr val="lt1"/>
                </a:highlight>
                <a:latin typeface="Quattrocento Sans"/>
                <a:ea typeface="Quattrocento Sans"/>
                <a:cs typeface="Quattrocento Sans"/>
                <a:sym typeface="Quattrocento Sans"/>
              </a:rPr>
              <a:t>Kỹ thuật phân tích giá trị </a:t>
            </a:r>
            <a:r>
              <a:rPr lang="en-US" sz="3500" dirty="0" err="1">
                <a:solidFill>
                  <a:srgbClr val="333333"/>
                </a:solidFill>
                <a:highlight>
                  <a:schemeClr val="lt1"/>
                </a:highlight>
                <a:latin typeface="Quattrocento Sans"/>
                <a:ea typeface="Quattrocento Sans"/>
                <a:cs typeface="Quattrocento Sans"/>
                <a:sym typeface="Quattrocento Sans"/>
              </a:rPr>
              <a:t>biên</a:t>
            </a:r>
            <a:r>
              <a:rPr lang="en-US" sz="3500" dirty="0">
                <a:solidFill>
                  <a:srgbClr val="333333"/>
                </a:solidFill>
                <a:highlight>
                  <a:schemeClr val="lt1"/>
                </a:highlight>
                <a:latin typeface="Quattrocento Sans"/>
                <a:ea typeface="Quattrocento Sans"/>
                <a:cs typeface="Quattrocento Sans"/>
                <a:sym typeface="Quattrocento Sans"/>
              </a:rPr>
              <a:t> là trường hợp đặc biệt của phân </a:t>
            </a:r>
            <a:r>
              <a:rPr lang="en-US" sz="3500" dirty="0" err="1">
                <a:solidFill>
                  <a:srgbClr val="333333"/>
                </a:solidFill>
                <a:highlight>
                  <a:schemeClr val="lt1"/>
                </a:highlight>
                <a:latin typeface="Quattrocento Sans"/>
                <a:ea typeface="Quattrocento Sans"/>
                <a:cs typeface="Quattrocento Sans"/>
                <a:sym typeface="Quattrocento Sans"/>
              </a:rPr>
              <a:t>vùng</a:t>
            </a:r>
            <a:r>
              <a:rPr lang="en-US" sz="3500" dirty="0">
                <a:solidFill>
                  <a:srgbClr val="333333"/>
                </a:solidFill>
                <a:highlight>
                  <a:schemeClr val="lt1"/>
                </a:highlight>
                <a:latin typeface="Quattrocento Sans"/>
                <a:ea typeface="Quattrocento Sans"/>
                <a:cs typeface="Quattrocento Sans"/>
                <a:sym typeface="Quattrocento Sans"/>
              </a:rPr>
              <a:t> tương </a:t>
            </a:r>
            <a:r>
              <a:rPr lang="en-US" sz="3500" dirty="0" err="1">
                <a:solidFill>
                  <a:srgbClr val="333333"/>
                </a:solidFill>
                <a:highlight>
                  <a:schemeClr val="lt1"/>
                </a:highlight>
                <a:latin typeface="Quattrocento Sans"/>
                <a:ea typeface="Quattrocento Sans"/>
                <a:cs typeface="Quattrocento Sans"/>
                <a:sym typeface="Quattrocento Sans"/>
              </a:rPr>
              <a:t>đương</a:t>
            </a:r>
            <a:r>
              <a:rPr lang="en-US" sz="3500" dirty="0">
                <a:solidFill>
                  <a:srgbClr val="333333"/>
                </a:solidFill>
                <a:highlight>
                  <a:schemeClr val="lt1"/>
                </a:highlight>
                <a:latin typeface="Quattrocento Sans"/>
                <a:ea typeface="Quattrocento Sans"/>
                <a:cs typeface="Quattrocento Sans"/>
                <a:sym typeface="Quattrocento Sans"/>
              </a:rPr>
              <a:t>, nó bổ sung thêm </a:t>
            </a:r>
            <a:r>
              <a:rPr lang="en-US" sz="3500" dirty="0" err="1">
                <a:solidFill>
                  <a:srgbClr val="333333"/>
                </a:solidFill>
                <a:highlight>
                  <a:schemeClr val="lt1"/>
                </a:highlight>
                <a:latin typeface="Quattrocento Sans"/>
                <a:ea typeface="Quattrocento Sans"/>
                <a:cs typeface="Quattrocento Sans"/>
                <a:sym typeface="Quattrocento Sans"/>
              </a:rPr>
              <a:t>cho</a:t>
            </a:r>
            <a:r>
              <a:rPr lang="en-US" sz="3500" dirty="0">
                <a:solidFill>
                  <a:srgbClr val="333333"/>
                </a:solidFill>
                <a:highlight>
                  <a:schemeClr val="lt1"/>
                </a:highlight>
                <a:latin typeface="Quattrocento Sans"/>
                <a:ea typeface="Quattrocento Sans"/>
                <a:cs typeface="Quattrocento Sans"/>
                <a:sym typeface="Quattrocento Sans"/>
              </a:rPr>
              <a:t> phân </a:t>
            </a:r>
            <a:r>
              <a:rPr lang="en-US" sz="3500" dirty="0" err="1">
                <a:solidFill>
                  <a:srgbClr val="333333"/>
                </a:solidFill>
                <a:highlight>
                  <a:schemeClr val="lt1"/>
                </a:highlight>
                <a:latin typeface="Quattrocento Sans"/>
                <a:ea typeface="Quattrocento Sans"/>
                <a:cs typeface="Quattrocento Sans"/>
                <a:sym typeface="Quattrocento Sans"/>
              </a:rPr>
              <a:t>vùng</a:t>
            </a:r>
            <a:r>
              <a:rPr lang="en-US" sz="3500" dirty="0">
                <a:solidFill>
                  <a:srgbClr val="333333"/>
                </a:solidFill>
                <a:highlight>
                  <a:schemeClr val="lt1"/>
                </a:highlight>
                <a:latin typeface="Quattrocento Sans"/>
                <a:ea typeface="Quattrocento Sans"/>
                <a:cs typeface="Quattrocento Sans"/>
                <a:sym typeface="Quattrocento Sans"/>
              </a:rPr>
              <a:t> tương </a:t>
            </a:r>
            <a:r>
              <a:rPr lang="en-US" sz="3500" dirty="0" err="1">
                <a:solidFill>
                  <a:srgbClr val="333333"/>
                </a:solidFill>
                <a:highlight>
                  <a:schemeClr val="lt1"/>
                </a:highlight>
                <a:latin typeface="Quattrocento Sans"/>
                <a:ea typeface="Quattrocento Sans"/>
                <a:cs typeface="Quattrocento Sans"/>
                <a:sym typeface="Quattrocento Sans"/>
              </a:rPr>
              <a:t>đương</a:t>
            </a:r>
            <a:r>
              <a:rPr lang="en-US" sz="3500" dirty="0">
                <a:solidFill>
                  <a:srgbClr val="333333"/>
                </a:solidFill>
                <a:highlight>
                  <a:schemeClr val="lt1"/>
                </a:highlight>
                <a:latin typeface="Quattrocento Sans"/>
                <a:ea typeface="Quattrocento Sans"/>
                <a:cs typeface="Quattrocento Sans"/>
                <a:sym typeface="Quattrocento Sans"/>
              </a:rPr>
              <a:t> các trường hợp tại các giá trị </a:t>
            </a:r>
            <a:r>
              <a:rPr lang="en-US" sz="3500" dirty="0" err="1">
                <a:solidFill>
                  <a:srgbClr val="333333"/>
                </a:solidFill>
                <a:highlight>
                  <a:schemeClr val="lt1"/>
                </a:highlight>
                <a:latin typeface="Quattrocento Sans"/>
                <a:ea typeface="Quattrocento Sans"/>
                <a:cs typeface="Quattrocento Sans"/>
                <a:sym typeface="Quattrocento Sans"/>
              </a:rPr>
              <a:t>biên</a:t>
            </a:r>
            <a:r>
              <a:rPr lang="en-US" sz="3500" dirty="0">
                <a:solidFill>
                  <a:srgbClr val="333333"/>
                </a:solidFill>
                <a:highlight>
                  <a:schemeClr val="lt1"/>
                </a:highlight>
                <a:latin typeface="Quattrocento Sans"/>
                <a:ea typeface="Quattrocento Sans"/>
                <a:cs typeface="Quattrocento Sans"/>
                <a:sym typeface="Quattrocento Sans"/>
              </a:rPr>
              <a:t> mà phân </a:t>
            </a:r>
            <a:r>
              <a:rPr lang="en-US" sz="3500" dirty="0" err="1">
                <a:solidFill>
                  <a:srgbClr val="333333"/>
                </a:solidFill>
                <a:highlight>
                  <a:schemeClr val="lt1"/>
                </a:highlight>
                <a:latin typeface="Quattrocento Sans"/>
                <a:ea typeface="Quattrocento Sans"/>
                <a:cs typeface="Quattrocento Sans"/>
                <a:sym typeface="Quattrocento Sans"/>
              </a:rPr>
              <a:t>vùng</a:t>
            </a:r>
            <a:r>
              <a:rPr lang="en-US" sz="3500" dirty="0">
                <a:solidFill>
                  <a:srgbClr val="333333"/>
                </a:solidFill>
                <a:highlight>
                  <a:schemeClr val="lt1"/>
                </a:highlight>
                <a:latin typeface="Quattrocento Sans"/>
                <a:ea typeface="Quattrocento Sans"/>
                <a:cs typeface="Quattrocento Sans"/>
                <a:sym typeface="Quattrocento Sans"/>
              </a:rPr>
              <a:t> tương </a:t>
            </a:r>
            <a:r>
              <a:rPr lang="en-US" sz="3500" dirty="0" err="1">
                <a:solidFill>
                  <a:srgbClr val="333333"/>
                </a:solidFill>
                <a:highlight>
                  <a:schemeClr val="lt1"/>
                </a:highlight>
                <a:latin typeface="Quattrocento Sans"/>
                <a:ea typeface="Quattrocento Sans"/>
                <a:cs typeface="Quattrocento Sans"/>
                <a:sym typeface="Quattrocento Sans"/>
              </a:rPr>
              <a:t>đương</a:t>
            </a:r>
            <a:r>
              <a:rPr lang="en-US" sz="3500" dirty="0">
                <a:solidFill>
                  <a:srgbClr val="333333"/>
                </a:solidFill>
                <a:highlight>
                  <a:schemeClr val="lt1"/>
                </a:highlight>
                <a:latin typeface="Quattrocento Sans"/>
                <a:ea typeface="Quattrocento Sans"/>
                <a:cs typeface="Quattrocento Sans"/>
                <a:sym typeface="Quattrocento Sans"/>
              </a:rPr>
              <a:t> có thể bị </a:t>
            </a:r>
            <a:r>
              <a:rPr lang="en-US" sz="3500" dirty="0" err="1">
                <a:solidFill>
                  <a:srgbClr val="333333"/>
                </a:solidFill>
                <a:highlight>
                  <a:schemeClr val="lt1"/>
                </a:highlight>
                <a:latin typeface="Quattrocento Sans"/>
                <a:ea typeface="Quattrocento Sans"/>
                <a:cs typeface="Quattrocento Sans"/>
                <a:sym typeface="Quattrocento Sans"/>
              </a:rPr>
              <a:t>xót</a:t>
            </a:r>
            <a:r>
              <a:rPr lang="en-US" sz="3500" dirty="0">
                <a:solidFill>
                  <a:srgbClr val="333333"/>
                </a:solidFill>
                <a:highlight>
                  <a:schemeClr val="lt1"/>
                </a:highlight>
                <a:latin typeface="Quattrocento Sans"/>
                <a:ea typeface="Quattrocento Sans"/>
                <a:cs typeface="Quattrocento Sans"/>
                <a:sym typeface="Quattrocento Sans"/>
              </a:rPr>
              <a:t>. Nhưng ta chỉ sử dụng kỹ thuật phân tích giá trị </a:t>
            </a:r>
            <a:r>
              <a:rPr lang="en-US" sz="3500" dirty="0" err="1">
                <a:solidFill>
                  <a:srgbClr val="333333"/>
                </a:solidFill>
                <a:highlight>
                  <a:schemeClr val="lt1"/>
                </a:highlight>
                <a:latin typeface="Quattrocento Sans"/>
                <a:ea typeface="Quattrocento Sans"/>
                <a:cs typeface="Quattrocento Sans"/>
                <a:sym typeface="Quattrocento Sans"/>
              </a:rPr>
              <a:t>biên</a:t>
            </a:r>
            <a:r>
              <a:rPr lang="en-US" sz="3500" dirty="0">
                <a:solidFill>
                  <a:srgbClr val="333333"/>
                </a:solidFill>
                <a:highlight>
                  <a:schemeClr val="lt1"/>
                </a:highlight>
                <a:latin typeface="Quattrocento Sans"/>
                <a:ea typeface="Quattrocento Sans"/>
                <a:cs typeface="Quattrocento Sans"/>
                <a:sym typeface="Quattrocento Sans"/>
              </a:rPr>
              <a:t> khi </a:t>
            </a:r>
            <a:r>
              <a:rPr lang="en-US" sz="3500" dirty="0" err="1">
                <a:solidFill>
                  <a:srgbClr val="333333"/>
                </a:solidFill>
                <a:highlight>
                  <a:schemeClr val="lt1"/>
                </a:highlight>
                <a:latin typeface="Quattrocento Sans"/>
                <a:ea typeface="Quattrocento Sans"/>
                <a:cs typeface="Quattrocento Sans"/>
                <a:sym typeface="Quattrocento Sans"/>
              </a:rPr>
              <a:t>vùng</a:t>
            </a:r>
            <a:r>
              <a:rPr lang="en-US" sz="3500" dirty="0">
                <a:solidFill>
                  <a:srgbClr val="333333"/>
                </a:solidFill>
                <a:highlight>
                  <a:schemeClr val="lt1"/>
                </a:highlight>
                <a:latin typeface="Quattrocento Sans"/>
                <a:ea typeface="Quattrocento Sans"/>
                <a:cs typeface="Quattrocento Sans"/>
                <a:sym typeface="Quattrocento Sans"/>
              </a:rPr>
              <a:t> xem xét bao gồm các số hoặc dữ liệu tuần tự. Giá trị nhỏ nhất (min) và giá trị lớn nhất (max) trong các </a:t>
            </a:r>
            <a:r>
              <a:rPr lang="en-US" sz="3500" dirty="0" err="1">
                <a:solidFill>
                  <a:srgbClr val="333333"/>
                </a:solidFill>
                <a:highlight>
                  <a:schemeClr val="lt1"/>
                </a:highlight>
                <a:latin typeface="Quattrocento Sans"/>
                <a:ea typeface="Quattrocento Sans"/>
                <a:cs typeface="Quattrocento Sans"/>
                <a:sym typeface="Quattrocento Sans"/>
              </a:rPr>
              <a:t>vùng</a:t>
            </a:r>
            <a:r>
              <a:rPr lang="en-US" sz="3500" dirty="0">
                <a:solidFill>
                  <a:srgbClr val="333333"/>
                </a:solidFill>
                <a:highlight>
                  <a:schemeClr val="lt1"/>
                </a:highlight>
                <a:latin typeface="Quattrocento Sans"/>
                <a:ea typeface="Quattrocento Sans"/>
                <a:cs typeface="Quattrocento Sans"/>
                <a:sym typeface="Quattrocento Sans"/>
              </a:rPr>
              <a:t> chính là giá trị </a:t>
            </a:r>
            <a:r>
              <a:rPr lang="en-US" sz="3500" dirty="0" err="1">
                <a:solidFill>
                  <a:srgbClr val="333333"/>
                </a:solidFill>
                <a:highlight>
                  <a:schemeClr val="lt1"/>
                </a:highlight>
                <a:latin typeface="Quattrocento Sans"/>
                <a:ea typeface="Quattrocento Sans"/>
                <a:cs typeface="Quattrocento Sans"/>
                <a:sym typeface="Quattrocento Sans"/>
              </a:rPr>
              <a:t>biên</a:t>
            </a:r>
            <a:r>
              <a:rPr lang="en-US" sz="3500" dirty="0">
                <a:solidFill>
                  <a:srgbClr val="333333"/>
                </a:solidFill>
                <a:highlight>
                  <a:schemeClr val="lt1"/>
                </a:highlight>
                <a:latin typeface="Quattrocento Sans"/>
                <a:ea typeface="Quattrocento Sans"/>
                <a:cs typeface="Quattrocento Sans"/>
                <a:sym typeface="Quattrocento Sans"/>
              </a:rPr>
              <a:t>.</a:t>
            </a:r>
            <a:endParaRPr sz="2541" dirty="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g115e76f5ad1_0_59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blackbox test techniques</a:t>
            </a:r>
            <a:endParaRPr/>
          </a:p>
        </p:txBody>
      </p:sp>
      <p:sp>
        <p:nvSpPr>
          <p:cNvPr id="282" name="Google Shape;282;g115e76f5ad1_0_591"/>
          <p:cNvSpPr txBox="1"/>
          <p:nvPr/>
        </p:nvSpPr>
        <p:spPr>
          <a:xfrm>
            <a:off x="617100" y="1586706"/>
            <a:ext cx="11574900" cy="5156400"/>
          </a:xfrm>
          <a:prstGeom prst="rect">
            <a:avLst/>
          </a:prstGeom>
          <a:noFill/>
          <a:ln>
            <a:noFill/>
          </a:ln>
        </p:spPr>
        <p:txBody>
          <a:bodyPr spcFirstLastPara="1" wrap="square" lIns="91425" tIns="45700" rIns="91425" bIns="45700" anchor="t" anchorCtr="0">
            <a:noAutofit/>
          </a:bodyPr>
          <a:lstStyle/>
          <a:p>
            <a:pPr marL="0" lvl="0" indent="0" algn="l" rtl="0">
              <a:spcBef>
                <a:spcPts val="480"/>
              </a:spcBef>
              <a:spcAft>
                <a:spcPts val="0"/>
              </a:spcAft>
              <a:buNone/>
            </a:pPr>
            <a:r>
              <a:rPr lang="en-US" sz="3300" dirty="0">
                <a:solidFill>
                  <a:srgbClr val="1B1B1B"/>
                </a:solidFill>
                <a:highlight>
                  <a:srgbClr val="FFFFFF"/>
                </a:highlight>
                <a:latin typeface="Quattrocento Sans"/>
                <a:ea typeface="Quattrocento Sans"/>
                <a:cs typeface="Quattrocento Sans"/>
                <a:sym typeface="Quattrocento Sans"/>
              </a:rPr>
              <a:t>Cho 1 ô textbox nhập vào số </a:t>
            </a:r>
            <a:r>
              <a:rPr lang="en-US" sz="3300" dirty="0" err="1">
                <a:solidFill>
                  <a:srgbClr val="1B1B1B"/>
                </a:solidFill>
                <a:highlight>
                  <a:srgbClr val="FFFFFF"/>
                </a:highlight>
                <a:latin typeface="Quattrocento Sans"/>
                <a:ea typeface="Quattrocento Sans"/>
                <a:cs typeface="Quattrocento Sans"/>
                <a:sym typeface="Quattrocento Sans"/>
              </a:rPr>
              <a:t>tầng</a:t>
            </a:r>
            <a:r>
              <a:rPr lang="en-US" sz="3300" dirty="0">
                <a:solidFill>
                  <a:srgbClr val="1B1B1B"/>
                </a:solidFill>
                <a:highlight>
                  <a:srgbClr val="FFFFFF"/>
                </a:highlight>
                <a:latin typeface="Quattrocento Sans"/>
                <a:ea typeface="Quattrocento Sans"/>
                <a:cs typeface="Quattrocento Sans"/>
                <a:sym typeface="Quattrocento Sans"/>
              </a:rPr>
              <a:t> của 1 </a:t>
            </a:r>
            <a:r>
              <a:rPr lang="en-US" sz="3300" dirty="0" err="1">
                <a:solidFill>
                  <a:srgbClr val="1B1B1B"/>
                </a:solidFill>
                <a:highlight>
                  <a:srgbClr val="FFFFFF"/>
                </a:highlight>
                <a:latin typeface="Quattrocento Sans"/>
                <a:ea typeface="Quattrocento Sans"/>
                <a:cs typeface="Quattrocento Sans"/>
                <a:sym typeface="Quattrocento Sans"/>
              </a:rPr>
              <a:t>tòa</a:t>
            </a:r>
            <a:r>
              <a:rPr lang="en-US" sz="3300" dirty="0">
                <a:solidFill>
                  <a:srgbClr val="1B1B1B"/>
                </a:solidFill>
                <a:highlight>
                  <a:srgbClr val="FFFFFF"/>
                </a:highlight>
                <a:latin typeface="Quattrocento Sans"/>
                <a:ea typeface="Quattrocento Sans"/>
                <a:cs typeface="Quattrocento Sans"/>
                <a:sym typeface="Quattrocento Sans"/>
              </a:rPr>
              <a:t> nhà từ 0 - 10 </a:t>
            </a:r>
            <a:r>
              <a:rPr lang="en-US" sz="3300" dirty="0" err="1">
                <a:solidFill>
                  <a:srgbClr val="1B1B1B"/>
                </a:solidFill>
                <a:highlight>
                  <a:srgbClr val="FFFFFF"/>
                </a:highlight>
                <a:latin typeface="Quattrocento Sans"/>
                <a:ea typeface="Quattrocento Sans"/>
                <a:cs typeface="Quattrocento Sans"/>
                <a:sym typeface="Quattrocento Sans"/>
              </a:rPr>
              <a:t>tầng</a:t>
            </a:r>
            <a:r>
              <a:rPr lang="en-US" sz="3300" dirty="0">
                <a:solidFill>
                  <a:srgbClr val="1B1B1B"/>
                </a:solidFill>
                <a:highlight>
                  <a:srgbClr val="FFFFFF"/>
                </a:highlight>
                <a:latin typeface="Quattrocento Sans"/>
                <a:ea typeface="Quattrocento Sans"/>
                <a:cs typeface="Quattrocento Sans"/>
                <a:sym typeface="Quattrocento Sans"/>
              </a:rPr>
              <a:t>. Chúng ta thực hiện </a:t>
            </a:r>
            <a:r>
              <a:rPr lang="en-US" sz="3300" dirty="0" err="1">
                <a:solidFill>
                  <a:srgbClr val="1B1B1B"/>
                </a:solidFill>
                <a:highlight>
                  <a:srgbClr val="FFFFFF"/>
                </a:highlight>
                <a:latin typeface="Quattrocento Sans"/>
                <a:ea typeface="Quattrocento Sans"/>
                <a:cs typeface="Quattrocento Sans"/>
                <a:sym typeface="Quattrocento Sans"/>
              </a:rPr>
              <a:t>vẽ</a:t>
            </a:r>
            <a:r>
              <a:rPr lang="en-US" sz="3300" dirty="0">
                <a:solidFill>
                  <a:srgbClr val="1B1B1B"/>
                </a:solidFill>
                <a:highlight>
                  <a:srgbClr val="FFFFFF"/>
                </a:highlight>
                <a:latin typeface="Quattrocento Sans"/>
                <a:ea typeface="Quattrocento Sans"/>
                <a:cs typeface="Quattrocento Sans"/>
                <a:sym typeface="Quattrocento Sans"/>
              </a:rPr>
              <a:t> một đường có các </a:t>
            </a:r>
            <a:r>
              <a:rPr lang="en-US" sz="3300" dirty="0" err="1">
                <a:solidFill>
                  <a:srgbClr val="1B1B1B"/>
                </a:solidFill>
                <a:highlight>
                  <a:srgbClr val="FFFFFF"/>
                </a:highlight>
                <a:latin typeface="Quattrocento Sans"/>
                <a:ea typeface="Quattrocento Sans"/>
                <a:cs typeface="Quattrocento Sans"/>
                <a:sym typeface="Quattrocento Sans"/>
              </a:rPr>
              <a:t>biên</a:t>
            </a:r>
            <a:r>
              <a:rPr lang="en-US" sz="3300" dirty="0">
                <a:solidFill>
                  <a:srgbClr val="1B1B1B"/>
                </a:solidFill>
                <a:highlight>
                  <a:srgbClr val="FFFFFF"/>
                </a:highlight>
                <a:latin typeface="Quattrocento Sans"/>
                <a:ea typeface="Quattrocento Sans"/>
                <a:cs typeface="Quattrocento Sans"/>
                <a:sym typeface="Quattrocento Sans"/>
              </a:rPr>
              <a:t> giá trị. Từ hình ta nhận thấy kết quả</a:t>
            </a:r>
            <a:endParaRPr sz="3300" dirty="0">
              <a:solidFill>
                <a:srgbClr val="1B1B1B"/>
              </a:solidFill>
              <a:highlight>
                <a:srgbClr val="FFFFFF"/>
              </a:highlight>
              <a:latin typeface="Quattrocento Sans"/>
              <a:ea typeface="Quattrocento Sans"/>
              <a:cs typeface="Quattrocento Sans"/>
              <a:sym typeface="Quattrocento Sans"/>
            </a:endParaRPr>
          </a:p>
        </p:txBody>
      </p:sp>
      <p:sp>
        <p:nvSpPr>
          <p:cNvPr id="283" name="Google Shape;283;g115e76f5ad1_0_591"/>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Ví dụ</a:t>
            </a:r>
            <a:endParaRPr sz="4000">
              <a:solidFill>
                <a:schemeClr val="dk1"/>
              </a:solidFill>
              <a:latin typeface="Quattrocento Sans"/>
              <a:ea typeface="Quattrocento Sans"/>
              <a:cs typeface="Quattrocento Sans"/>
              <a:sym typeface="Quattrocento Sans"/>
            </a:endParaRPr>
          </a:p>
        </p:txBody>
      </p:sp>
      <p:pic>
        <p:nvPicPr>
          <p:cNvPr id="284" name="Google Shape;284;g115e76f5ad1_0_591"/>
          <p:cNvPicPr preferRelativeResize="0"/>
          <p:nvPr/>
        </p:nvPicPr>
        <p:blipFill>
          <a:blip r:embed="rId3">
            <a:alphaModFix/>
          </a:blip>
          <a:stretch>
            <a:fillRect/>
          </a:stretch>
        </p:blipFill>
        <p:spPr>
          <a:xfrm>
            <a:off x="4397425" y="3428998"/>
            <a:ext cx="7184975" cy="25284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82">
                                            <p:txEl>
                                              <p:pRg st="0" end="0"/>
                                            </p:txEl>
                                          </p:spTgt>
                                        </p:tgtEl>
                                        <p:attrNameLst>
                                          <p:attrName>style.visibility</p:attrName>
                                        </p:attrNameLst>
                                      </p:cBhvr>
                                      <p:to>
                                        <p:strVal val="visible"/>
                                      </p:to>
                                    </p:set>
                                    <p:anim calcmode="lin" valueType="num">
                                      <p:cBhvr additive="base">
                                        <p:cTn id="7" dur="1000"/>
                                        <p:tgtEl>
                                          <p:spTgt spid="282">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g115e76f5ad1_0_60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blackbox test techniques</a:t>
            </a:r>
            <a:endParaRPr/>
          </a:p>
        </p:txBody>
      </p:sp>
      <p:pic>
        <p:nvPicPr>
          <p:cNvPr id="290" name="Google Shape;290;g115e76f5ad1_0_603"/>
          <p:cNvPicPr preferRelativeResize="0"/>
          <p:nvPr/>
        </p:nvPicPr>
        <p:blipFill>
          <a:blip r:embed="rId3">
            <a:alphaModFix/>
          </a:blip>
          <a:stretch>
            <a:fillRect/>
          </a:stretch>
        </p:blipFill>
        <p:spPr>
          <a:xfrm>
            <a:off x="2928750" y="830899"/>
            <a:ext cx="6633250" cy="2334325"/>
          </a:xfrm>
          <a:prstGeom prst="rect">
            <a:avLst/>
          </a:prstGeom>
          <a:noFill/>
          <a:ln>
            <a:noFill/>
          </a:ln>
        </p:spPr>
      </p:pic>
      <p:sp>
        <p:nvSpPr>
          <p:cNvPr id="291" name="Google Shape;291;g115e76f5ad1_0_603"/>
          <p:cNvSpPr txBox="1"/>
          <p:nvPr/>
        </p:nvSpPr>
        <p:spPr>
          <a:xfrm>
            <a:off x="836800" y="3060100"/>
            <a:ext cx="11241900" cy="390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dirty="0">
                <a:solidFill>
                  <a:schemeClr val="dk1"/>
                </a:solidFill>
                <a:latin typeface="Quattrocento Sans"/>
                <a:ea typeface="Quattrocento Sans"/>
                <a:cs typeface="Quattrocento Sans"/>
                <a:sym typeface="Quattrocento Sans"/>
              </a:rPr>
              <a:t>Case 1: Nhập giá trị là -1 =&gt; </a:t>
            </a:r>
            <a:r>
              <a:rPr lang="en-US" sz="3600" dirty="0" err="1">
                <a:solidFill>
                  <a:schemeClr val="dk1"/>
                </a:solidFill>
                <a:latin typeface="Quattrocento Sans"/>
                <a:ea typeface="Quattrocento Sans"/>
                <a:cs typeface="Quattrocento Sans"/>
                <a:sym typeface="Quattrocento Sans"/>
              </a:rPr>
              <a:t>hiển</a:t>
            </a:r>
            <a:r>
              <a:rPr lang="en-US" sz="3600" dirty="0">
                <a:solidFill>
                  <a:schemeClr val="dk1"/>
                </a:solidFill>
                <a:latin typeface="Quattrocento Sans"/>
                <a:ea typeface="Quattrocento Sans"/>
                <a:cs typeface="Quattrocento Sans"/>
                <a:sym typeface="Quattrocento Sans"/>
              </a:rPr>
              <a:t> thị lỗi</a:t>
            </a:r>
            <a:endParaRPr sz="3600" dirty="0">
              <a:solidFill>
                <a:schemeClr val="dk1"/>
              </a:solidFill>
              <a:latin typeface="Quattrocento Sans"/>
              <a:ea typeface="Quattrocento Sans"/>
              <a:cs typeface="Quattrocento Sans"/>
              <a:sym typeface="Quattrocento Sans"/>
            </a:endParaRPr>
          </a:p>
          <a:p>
            <a:pPr marL="0" lvl="0" indent="0" algn="l" rtl="0">
              <a:spcBef>
                <a:spcPts val="0"/>
              </a:spcBef>
              <a:spcAft>
                <a:spcPts val="0"/>
              </a:spcAft>
              <a:buNone/>
            </a:pPr>
            <a:r>
              <a:rPr lang="en-US" sz="3600" dirty="0">
                <a:solidFill>
                  <a:schemeClr val="dk1"/>
                </a:solidFill>
                <a:latin typeface="Quattrocento Sans"/>
                <a:ea typeface="Quattrocento Sans"/>
                <a:cs typeface="Quattrocento Sans"/>
                <a:sym typeface="Quattrocento Sans"/>
              </a:rPr>
              <a:t>Case 2: Nhập giá trị là 0 =&gt; pass</a:t>
            </a:r>
            <a:endParaRPr sz="3600" dirty="0">
              <a:solidFill>
                <a:schemeClr val="dk1"/>
              </a:solidFill>
              <a:latin typeface="Quattrocento Sans"/>
              <a:ea typeface="Quattrocento Sans"/>
              <a:cs typeface="Quattrocento Sans"/>
              <a:sym typeface="Quattrocento Sans"/>
            </a:endParaRPr>
          </a:p>
          <a:p>
            <a:pPr marL="0" lvl="0" indent="0" algn="l" rtl="0">
              <a:spcBef>
                <a:spcPts val="0"/>
              </a:spcBef>
              <a:spcAft>
                <a:spcPts val="0"/>
              </a:spcAft>
              <a:buNone/>
            </a:pPr>
            <a:r>
              <a:rPr lang="en-US" sz="3600" dirty="0">
                <a:solidFill>
                  <a:schemeClr val="dk1"/>
                </a:solidFill>
                <a:latin typeface="Quattrocento Sans"/>
                <a:ea typeface="Quattrocento Sans"/>
                <a:cs typeface="Quattrocento Sans"/>
                <a:sym typeface="Quattrocento Sans"/>
              </a:rPr>
              <a:t>Case 3: Nhập giá trị với 10 =&gt; pass</a:t>
            </a:r>
            <a:endParaRPr sz="3600" dirty="0">
              <a:solidFill>
                <a:schemeClr val="dk1"/>
              </a:solidFill>
              <a:latin typeface="Quattrocento Sans"/>
              <a:ea typeface="Quattrocento Sans"/>
              <a:cs typeface="Quattrocento Sans"/>
              <a:sym typeface="Quattrocento Sans"/>
            </a:endParaRPr>
          </a:p>
          <a:p>
            <a:pPr marL="0" lvl="0" indent="0" algn="l" rtl="0">
              <a:spcBef>
                <a:spcPts val="0"/>
              </a:spcBef>
              <a:spcAft>
                <a:spcPts val="0"/>
              </a:spcAft>
              <a:buNone/>
            </a:pPr>
            <a:r>
              <a:rPr lang="en-US" sz="3600" dirty="0">
                <a:solidFill>
                  <a:schemeClr val="dk1"/>
                </a:solidFill>
                <a:latin typeface="Quattrocento Sans"/>
                <a:ea typeface="Quattrocento Sans"/>
                <a:cs typeface="Quattrocento Sans"/>
                <a:sym typeface="Quattrocento Sans"/>
              </a:rPr>
              <a:t>Case 4: Nhập giá trị với 11 =&gt; </a:t>
            </a:r>
            <a:r>
              <a:rPr lang="en-US" sz="3600" dirty="0" err="1">
                <a:solidFill>
                  <a:schemeClr val="dk1"/>
                </a:solidFill>
                <a:latin typeface="Quattrocento Sans"/>
                <a:ea typeface="Quattrocento Sans"/>
                <a:cs typeface="Quattrocento Sans"/>
                <a:sym typeface="Quattrocento Sans"/>
              </a:rPr>
              <a:t>hiển</a:t>
            </a:r>
            <a:r>
              <a:rPr lang="en-US" sz="3600" dirty="0">
                <a:solidFill>
                  <a:schemeClr val="dk1"/>
                </a:solidFill>
                <a:latin typeface="Quattrocento Sans"/>
                <a:ea typeface="Quattrocento Sans"/>
                <a:cs typeface="Quattrocento Sans"/>
                <a:sym typeface="Quattrocento Sans"/>
              </a:rPr>
              <a:t> thị lỗi</a:t>
            </a:r>
            <a:endParaRPr sz="3600" dirty="0">
              <a:solidFill>
                <a:schemeClr val="dk1"/>
              </a:solidFill>
              <a:latin typeface="Quattrocento Sans"/>
              <a:ea typeface="Quattrocento Sans"/>
              <a:cs typeface="Quattrocento Sans"/>
              <a:sym typeface="Quattrocento Sans"/>
            </a:endParaRPr>
          </a:p>
          <a:p>
            <a:pPr marL="0" lvl="0" indent="0" algn="l" rtl="0">
              <a:spcBef>
                <a:spcPts val="0"/>
              </a:spcBef>
              <a:spcAft>
                <a:spcPts val="0"/>
              </a:spcAft>
              <a:buNone/>
            </a:pPr>
            <a:r>
              <a:rPr lang="en-US" sz="3600" dirty="0">
                <a:solidFill>
                  <a:schemeClr val="dk1"/>
                </a:solidFill>
                <a:latin typeface="Quattrocento Sans"/>
                <a:ea typeface="Quattrocento Sans"/>
                <a:cs typeface="Quattrocento Sans"/>
                <a:sym typeface="Quattrocento Sans"/>
              </a:rPr>
              <a:t>Case 5: Để trống không nhập gì hay nhập ký tự không phải </a:t>
            </a:r>
            <a:r>
              <a:rPr lang="en-US" sz="3600" dirty="0" err="1">
                <a:solidFill>
                  <a:schemeClr val="dk1"/>
                </a:solidFill>
                <a:latin typeface="Quattrocento Sans"/>
                <a:ea typeface="Quattrocento Sans"/>
                <a:cs typeface="Quattrocento Sans"/>
                <a:sym typeface="Quattrocento Sans"/>
              </a:rPr>
              <a:t>dạng</a:t>
            </a:r>
            <a:r>
              <a:rPr lang="en-US" sz="3600" dirty="0">
                <a:solidFill>
                  <a:schemeClr val="dk1"/>
                </a:solidFill>
                <a:latin typeface="Quattrocento Sans"/>
                <a:ea typeface="Quattrocento Sans"/>
                <a:cs typeface="Quattrocento Sans"/>
                <a:sym typeface="Quattrocento Sans"/>
              </a:rPr>
              <a:t> chữ =&gt; </a:t>
            </a:r>
            <a:r>
              <a:rPr lang="en-US" sz="3600" dirty="0" err="1">
                <a:solidFill>
                  <a:schemeClr val="dk1"/>
                </a:solidFill>
                <a:latin typeface="Quattrocento Sans"/>
                <a:ea typeface="Quattrocento Sans"/>
                <a:cs typeface="Quattrocento Sans"/>
                <a:sym typeface="Quattrocento Sans"/>
              </a:rPr>
              <a:t>hiển</a:t>
            </a:r>
            <a:r>
              <a:rPr lang="en-US" sz="3600" dirty="0">
                <a:solidFill>
                  <a:schemeClr val="dk1"/>
                </a:solidFill>
                <a:latin typeface="Quattrocento Sans"/>
                <a:ea typeface="Quattrocento Sans"/>
                <a:cs typeface="Quattrocento Sans"/>
                <a:sym typeface="Quattrocento Sans"/>
              </a:rPr>
              <a:t> thị lỗi</a:t>
            </a:r>
            <a:endParaRPr sz="3600" dirty="0">
              <a:solidFill>
                <a:schemeClr val="dk1"/>
              </a:solidFill>
              <a:latin typeface="Quattrocento Sans"/>
              <a:ea typeface="Quattrocento Sans"/>
              <a:cs typeface="Quattrocento Sans"/>
              <a:sym typeface="Quattrocento Sans"/>
            </a:endParaRPr>
          </a:p>
          <a:p>
            <a:pPr marL="0" lvl="0" indent="0" algn="l" rtl="0">
              <a:spcBef>
                <a:spcPts val="0"/>
              </a:spcBef>
              <a:spcAft>
                <a:spcPts val="0"/>
              </a:spcAft>
              <a:buNone/>
            </a:pPr>
            <a:endParaRPr sz="2600" dirty="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g115e76f5ad1_0_61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blackbox test techniques</a:t>
            </a:r>
            <a:endParaRPr/>
          </a:p>
        </p:txBody>
      </p:sp>
      <p:sp>
        <p:nvSpPr>
          <p:cNvPr id="297" name="Google Shape;297;g115e76f5ad1_0_611"/>
          <p:cNvSpPr txBox="1"/>
          <p:nvPr/>
        </p:nvSpPr>
        <p:spPr>
          <a:xfrm>
            <a:off x="617100" y="1701675"/>
            <a:ext cx="11425200" cy="4883400"/>
          </a:xfrm>
          <a:prstGeom prst="rect">
            <a:avLst/>
          </a:prstGeom>
          <a:noFill/>
          <a:ln>
            <a:noFill/>
          </a:ln>
        </p:spPr>
        <p:txBody>
          <a:bodyPr spcFirstLastPara="1" wrap="square" lIns="91425" tIns="45700" rIns="91425" bIns="45700" anchor="t" anchorCtr="0">
            <a:normAutofit/>
          </a:bodyPr>
          <a:lstStyle/>
          <a:p>
            <a:pPr marL="742950" lvl="1" indent="-368300" algn="l" rtl="0">
              <a:spcBef>
                <a:spcPts val="480"/>
              </a:spcBef>
              <a:spcAft>
                <a:spcPts val="0"/>
              </a:spcAft>
              <a:buClr>
                <a:srgbClr val="FF5A33"/>
              </a:buClr>
              <a:buSzPts val="3700"/>
              <a:buFont typeface="Quattrocento Sans"/>
              <a:buChar char="❖"/>
            </a:pPr>
            <a:r>
              <a:rPr lang="en-US" sz="3700">
                <a:solidFill>
                  <a:srgbClr val="333333"/>
                </a:solidFill>
                <a:highlight>
                  <a:schemeClr val="lt1"/>
                </a:highlight>
                <a:latin typeface="Quattrocento Sans"/>
                <a:ea typeface="Quattrocento Sans"/>
                <a:cs typeface="Quattrocento Sans"/>
                <a:sym typeface="Quattrocento Sans"/>
              </a:rPr>
              <a:t>Thay vì phải test hết toàn bộ các giá trị trong từng vùng tương đương, kỹ thuật phân tích giá trị biên tập trung vào việc kiểm thử các giá trị biên của miền giá trị inputs để thiết kế test case do “lỗi thường tiềm ẩn tại các ngõ ngách và tập hợp tại biên”.</a:t>
            </a:r>
            <a:endParaRPr sz="3700">
              <a:solidFill>
                <a:srgbClr val="333333"/>
              </a:solidFill>
              <a:highlight>
                <a:schemeClr val="lt1"/>
              </a:highlight>
              <a:latin typeface="Quattrocento Sans"/>
              <a:ea typeface="Quattrocento Sans"/>
              <a:cs typeface="Quattrocento Sans"/>
              <a:sym typeface="Quattrocento Sans"/>
            </a:endParaRPr>
          </a:p>
          <a:p>
            <a:pPr marL="742950" lvl="1" indent="-368300" algn="l" rtl="0">
              <a:spcBef>
                <a:spcPts val="480"/>
              </a:spcBef>
              <a:spcAft>
                <a:spcPts val="0"/>
              </a:spcAft>
              <a:buClr>
                <a:srgbClr val="FF5A33"/>
              </a:buClr>
              <a:buSzPts val="3700"/>
              <a:buFont typeface="Quattrocento Sans"/>
              <a:buChar char="❖"/>
            </a:pPr>
            <a:r>
              <a:rPr lang="en-US" sz="3700">
                <a:solidFill>
                  <a:srgbClr val="333333"/>
                </a:solidFill>
                <a:highlight>
                  <a:schemeClr val="lt1"/>
                </a:highlight>
                <a:latin typeface="Quattrocento Sans"/>
                <a:ea typeface="Quattrocento Sans"/>
                <a:cs typeface="Quattrocento Sans"/>
                <a:sym typeface="Quattrocento Sans"/>
              </a:rPr>
              <a:t>Tiết kiệm thời gian thiết kế test case và thực hiện test.</a:t>
            </a:r>
            <a:endParaRPr sz="3700">
              <a:solidFill>
                <a:srgbClr val="333333"/>
              </a:solidFill>
              <a:highlight>
                <a:schemeClr val="lt1"/>
              </a:highlight>
              <a:latin typeface="Quattrocento Sans"/>
              <a:ea typeface="Quattrocento Sans"/>
              <a:cs typeface="Quattrocento Sans"/>
              <a:sym typeface="Quattrocento Sans"/>
            </a:endParaRPr>
          </a:p>
        </p:txBody>
      </p:sp>
      <p:sp>
        <p:nvSpPr>
          <p:cNvPr id="298" name="Google Shape;298;g115e76f5ad1_0_611"/>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Ưu điểm Kỹ thuật phân tích giá trị biên</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97">
                                            <p:txEl>
                                              <p:pRg st="0" end="0"/>
                                            </p:txEl>
                                          </p:spTgt>
                                        </p:tgtEl>
                                        <p:attrNameLst>
                                          <p:attrName>style.visibility</p:attrName>
                                        </p:attrNameLst>
                                      </p:cBhvr>
                                      <p:to>
                                        <p:strVal val="visible"/>
                                      </p:to>
                                    </p:set>
                                    <p:anim calcmode="lin" valueType="num">
                                      <p:cBhvr additive="base">
                                        <p:cTn id="7" dur="1000"/>
                                        <p:tgtEl>
                                          <p:spTgt spid="297">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97">
                                            <p:txEl>
                                              <p:pRg st="1" end="1"/>
                                            </p:txEl>
                                          </p:spTgt>
                                        </p:tgtEl>
                                        <p:attrNameLst>
                                          <p:attrName>style.visibility</p:attrName>
                                        </p:attrNameLst>
                                      </p:cBhvr>
                                      <p:to>
                                        <p:strVal val="visible"/>
                                      </p:to>
                                    </p:set>
                                    <p:anim calcmode="lin" valueType="num">
                                      <p:cBhvr additive="base">
                                        <p:cTn id="12" dur="1000"/>
                                        <p:tgtEl>
                                          <p:spTgt spid="297">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g115e76f5ad1_0_61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blackbox test techniques</a:t>
            </a:r>
            <a:endParaRPr/>
          </a:p>
        </p:txBody>
      </p:sp>
      <p:sp>
        <p:nvSpPr>
          <p:cNvPr id="304" name="Google Shape;304;g115e76f5ad1_0_617"/>
          <p:cNvSpPr txBox="1"/>
          <p:nvPr/>
        </p:nvSpPr>
        <p:spPr>
          <a:xfrm>
            <a:off x="617100" y="1701675"/>
            <a:ext cx="11425200" cy="4883400"/>
          </a:xfrm>
          <a:prstGeom prst="rect">
            <a:avLst/>
          </a:prstGeom>
          <a:noFill/>
          <a:ln>
            <a:noFill/>
          </a:ln>
        </p:spPr>
        <p:txBody>
          <a:bodyPr spcFirstLastPara="1" wrap="square" lIns="91425" tIns="45700" rIns="91425" bIns="45700" anchor="t" anchorCtr="0">
            <a:normAutofit/>
          </a:bodyPr>
          <a:lstStyle/>
          <a:p>
            <a:pPr marL="742950" lvl="1" indent="-368300" algn="l" rtl="0">
              <a:spcBef>
                <a:spcPts val="480"/>
              </a:spcBef>
              <a:spcAft>
                <a:spcPts val="0"/>
              </a:spcAft>
              <a:buClr>
                <a:srgbClr val="FF5A33"/>
              </a:buClr>
              <a:buSzPts val="3700"/>
              <a:buFont typeface="Quattrocento Sans"/>
              <a:buChar char="❖"/>
            </a:pPr>
            <a:r>
              <a:rPr lang="en-US" sz="3700">
                <a:solidFill>
                  <a:srgbClr val="333333"/>
                </a:solidFill>
                <a:highlight>
                  <a:schemeClr val="lt1"/>
                </a:highlight>
                <a:latin typeface="Quattrocento Sans"/>
                <a:ea typeface="Quattrocento Sans"/>
                <a:cs typeface="Quattrocento Sans"/>
                <a:sym typeface="Quattrocento Sans"/>
              </a:rPr>
              <a:t>Phương pháp này chỉ hiệu quả trong trường hợp các đối số đầu vào độc lập với nhau và mỗi đối số đều có một miền giá trị hữu hạn.</a:t>
            </a:r>
            <a:endParaRPr sz="2741">
              <a:solidFill>
                <a:srgbClr val="333333"/>
              </a:solidFill>
              <a:highlight>
                <a:schemeClr val="lt1"/>
              </a:highlight>
              <a:latin typeface="Quattrocento Sans"/>
              <a:ea typeface="Quattrocento Sans"/>
              <a:cs typeface="Quattrocento Sans"/>
              <a:sym typeface="Quattrocento Sans"/>
            </a:endParaRPr>
          </a:p>
        </p:txBody>
      </p:sp>
      <p:sp>
        <p:nvSpPr>
          <p:cNvPr id="305" name="Google Shape;305;g115e76f5ad1_0_617"/>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Nhược điểm Kỹ thuật phân tích giá trị biên</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04">
                                            <p:txEl>
                                              <p:pRg st="0" end="0"/>
                                            </p:txEl>
                                          </p:spTgt>
                                        </p:tgtEl>
                                        <p:attrNameLst>
                                          <p:attrName>style.visibility</p:attrName>
                                        </p:attrNameLst>
                                      </p:cBhvr>
                                      <p:to>
                                        <p:strVal val="visible"/>
                                      </p:to>
                                    </p:set>
                                    <p:anim calcmode="lin" valueType="num">
                                      <p:cBhvr additive="base">
                                        <p:cTn id="7" dur="1000"/>
                                        <p:tgtEl>
                                          <p:spTgt spid="304">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g115e76f5ad1_0_625"/>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blackbox test techniques</a:t>
            </a:r>
            <a:endParaRPr/>
          </a:p>
        </p:txBody>
      </p:sp>
      <p:sp>
        <p:nvSpPr>
          <p:cNvPr id="311" name="Google Shape;311;g115e76f5ad1_0_625"/>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dirty="0">
                <a:solidFill>
                  <a:srgbClr val="333333"/>
                </a:solidFill>
                <a:highlight>
                  <a:schemeClr val="lt1"/>
                </a:highlight>
                <a:latin typeface="Quattrocento Sans"/>
                <a:ea typeface="Quattrocento Sans"/>
                <a:cs typeface="Quattrocento Sans"/>
                <a:sym typeface="Quattrocento Sans"/>
              </a:rPr>
              <a:t>Kỹ thuật bảng quyết định</a:t>
            </a:r>
            <a:endParaRPr sz="4000" dirty="0">
              <a:solidFill>
                <a:schemeClr val="dk1"/>
              </a:solidFill>
              <a:latin typeface="Quattrocento Sans"/>
              <a:ea typeface="Quattrocento Sans"/>
              <a:cs typeface="Quattrocento Sans"/>
              <a:sym typeface="Quattrocento Sans"/>
            </a:endParaRPr>
          </a:p>
        </p:txBody>
      </p:sp>
      <p:sp>
        <p:nvSpPr>
          <p:cNvPr id="312" name="Google Shape;312;g115e76f5ad1_0_625"/>
          <p:cNvSpPr txBox="1"/>
          <p:nvPr/>
        </p:nvSpPr>
        <p:spPr>
          <a:xfrm>
            <a:off x="787675" y="1635775"/>
            <a:ext cx="10965300" cy="5040300"/>
          </a:xfrm>
          <a:prstGeom prst="rect">
            <a:avLst/>
          </a:prstGeom>
          <a:noFill/>
          <a:ln>
            <a:noFill/>
          </a:ln>
        </p:spPr>
        <p:txBody>
          <a:bodyPr spcFirstLastPara="1" wrap="square" lIns="91425" tIns="45700" rIns="91425" bIns="45700" anchor="t" anchorCtr="0">
            <a:normAutofit/>
          </a:bodyPr>
          <a:lstStyle/>
          <a:p>
            <a:pPr marL="742950" lvl="1" indent="-361950" algn="l" rtl="0">
              <a:spcBef>
                <a:spcPts val="48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Kỹ thuật bảng quyết định là một kỹ thuật tốt với các requirement có nhiều </a:t>
            </a:r>
            <a:r>
              <a:rPr lang="en-US" sz="3600" dirty="0">
                <a:solidFill>
                  <a:srgbClr val="FF0000"/>
                </a:solidFill>
                <a:highlight>
                  <a:schemeClr val="lt1"/>
                </a:highlight>
                <a:latin typeface="Quattrocento Sans"/>
                <a:ea typeface="Quattrocento Sans"/>
                <a:cs typeface="Quattrocento Sans"/>
                <a:sym typeface="Quattrocento Sans"/>
              </a:rPr>
              <a:t>điều kiện đầu vào </a:t>
            </a:r>
            <a:r>
              <a:rPr lang="en-US" sz="3600" dirty="0">
                <a:solidFill>
                  <a:srgbClr val="333333"/>
                </a:solidFill>
                <a:highlight>
                  <a:schemeClr val="lt1"/>
                </a:highlight>
                <a:latin typeface="Quattrocento Sans"/>
                <a:ea typeface="Quattrocento Sans"/>
                <a:cs typeface="Quattrocento Sans"/>
                <a:sym typeface="Quattrocento Sans"/>
              </a:rPr>
              <a:t>và các kết quả đầu </a:t>
            </a:r>
            <a:r>
              <a:rPr lang="en-US" sz="3600" dirty="0" err="1">
                <a:solidFill>
                  <a:srgbClr val="333333"/>
                </a:solidFill>
                <a:highlight>
                  <a:schemeClr val="lt1"/>
                </a:highlight>
                <a:latin typeface="Quattrocento Sans"/>
                <a:ea typeface="Quattrocento Sans"/>
                <a:cs typeface="Quattrocento Sans"/>
                <a:sym typeface="Quattrocento Sans"/>
              </a:rPr>
              <a:t>ra</a:t>
            </a:r>
            <a:r>
              <a:rPr lang="en-US" sz="3600" dirty="0">
                <a:solidFill>
                  <a:srgbClr val="333333"/>
                </a:solidFill>
                <a:highlight>
                  <a:schemeClr val="lt1"/>
                </a:highlight>
                <a:latin typeface="Quattrocento Sans"/>
                <a:ea typeface="Quattrocento Sans"/>
                <a:cs typeface="Quattrocento Sans"/>
                <a:sym typeface="Quattrocento Sans"/>
              </a:rPr>
              <a:t> tương ứng. </a:t>
            </a:r>
            <a:endParaRPr sz="3600" dirty="0">
              <a:solidFill>
                <a:srgbClr val="333333"/>
              </a:solidFill>
              <a:highlight>
                <a:schemeClr val="lt1"/>
              </a:highlight>
              <a:latin typeface="Quattrocento Sans"/>
              <a:ea typeface="Quattrocento Sans"/>
              <a:cs typeface="Quattrocento Sans"/>
              <a:sym typeface="Quattrocento Sans"/>
            </a:endParaRPr>
          </a:p>
          <a:p>
            <a:pPr marL="742950" lvl="1" indent="-361950" algn="l" rtl="0">
              <a:spcBef>
                <a:spcPts val="48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Kỹ thuật bảng quyết định là cách tốt nhất khi kết hợp các </a:t>
            </a:r>
            <a:r>
              <a:rPr lang="en-US" sz="3600" dirty="0" err="1">
                <a:solidFill>
                  <a:srgbClr val="333333"/>
                </a:solidFill>
                <a:highlight>
                  <a:schemeClr val="lt1"/>
                </a:highlight>
                <a:latin typeface="Quattrocento Sans"/>
                <a:ea typeface="Quattrocento Sans"/>
                <a:cs typeface="Quattrocento Sans"/>
                <a:sym typeface="Quattrocento Sans"/>
              </a:rPr>
              <a:t>luật</a:t>
            </a:r>
            <a:r>
              <a:rPr lang="en-US" sz="3600" dirty="0">
                <a:solidFill>
                  <a:srgbClr val="333333"/>
                </a:solidFill>
                <a:highlight>
                  <a:schemeClr val="lt1"/>
                </a:highlight>
                <a:latin typeface="Quattrocento Sans"/>
                <a:ea typeface="Quattrocento Sans"/>
                <a:cs typeface="Quattrocento Sans"/>
                <a:sym typeface="Quattrocento Sans"/>
              </a:rPr>
              <a:t> nghiệp vụ mà hệ thống phải thực hiện. </a:t>
            </a:r>
            <a:endParaRPr sz="3600" dirty="0">
              <a:solidFill>
                <a:srgbClr val="333333"/>
              </a:solidFill>
              <a:highlight>
                <a:schemeClr val="lt1"/>
              </a:highlight>
              <a:latin typeface="Quattrocento Sans"/>
              <a:ea typeface="Quattrocento Sans"/>
              <a:cs typeface="Quattrocento Sans"/>
              <a:sym typeface="Quattrocento Sans"/>
            </a:endParaRPr>
          </a:p>
          <a:p>
            <a:pPr marL="742950" lvl="1" indent="-361950" algn="l" rtl="0">
              <a:spcBef>
                <a:spcPts val="48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Kỹ thuật bảng quyết định cũng giúp </a:t>
            </a:r>
            <a:r>
              <a:rPr lang="en-US" sz="3600" dirty="0" err="1">
                <a:solidFill>
                  <a:srgbClr val="333333"/>
                </a:solidFill>
                <a:highlight>
                  <a:schemeClr val="lt1"/>
                </a:highlight>
                <a:latin typeface="Quattrocento Sans"/>
                <a:ea typeface="Quattrocento Sans"/>
                <a:cs typeface="Quattrocento Sans"/>
                <a:sym typeface="Quattrocento Sans"/>
              </a:rPr>
              <a:t>giảm</a:t>
            </a:r>
            <a:r>
              <a:rPr lang="en-US" sz="3600" dirty="0">
                <a:solidFill>
                  <a:srgbClr val="333333"/>
                </a:solidFill>
                <a:highlight>
                  <a:schemeClr val="lt1"/>
                </a:highlight>
                <a:latin typeface="Quattrocento Sans"/>
                <a:ea typeface="Quattrocento Sans"/>
                <a:cs typeface="Quattrocento Sans"/>
                <a:sym typeface="Quattrocento Sans"/>
              </a:rPr>
              <a:t> </a:t>
            </a:r>
            <a:r>
              <a:rPr lang="en-US" sz="3600" dirty="0" err="1">
                <a:solidFill>
                  <a:srgbClr val="333333"/>
                </a:solidFill>
                <a:highlight>
                  <a:schemeClr val="lt1"/>
                </a:highlight>
                <a:latin typeface="Quattrocento Sans"/>
                <a:ea typeface="Quattrocento Sans"/>
                <a:cs typeface="Quattrocento Sans"/>
                <a:sym typeface="Quattrocento Sans"/>
              </a:rPr>
              <a:t>thiểu</a:t>
            </a:r>
            <a:r>
              <a:rPr lang="en-US" sz="3600" dirty="0">
                <a:solidFill>
                  <a:srgbClr val="333333"/>
                </a:solidFill>
                <a:highlight>
                  <a:schemeClr val="lt1"/>
                </a:highlight>
                <a:latin typeface="Quattrocento Sans"/>
                <a:ea typeface="Quattrocento Sans"/>
                <a:cs typeface="Quattrocento Sans"/>
                <a:sym typeface="Quattrocento Sans"/>
              </a:rPr>
              <a:t> test case chạy nhưng cũng đủ để bao </a:t>
            </a:r>
            <a:r>
              <a:rPr lang="en-US" sz="3600" dirty="0" err="1">
                <a:solidFill>
                  <a:srgbClr val="333333"/>
                </a:solidFill>
                <a:highlight>
                  <a:schemeClr val="lt1"/>
                </a:highlight>
                <a:latin typeface="Quattrocento Sans"/>
                <a:ea typeface="Quattrocento Sans"/>
                <a:cs typeface="Quattrocento Sans"/>
                <a:sym typeface="Quattrocento Sans"/>
              </a:rPr>
              <a:t>phủ</a:t>
            </a:r>
            <a:r>
              <a:rPr lang="en-US" sz="3600" dirty="0">
                <a:solidFill>
                  <a:srgbClr val="333333"/>
                </a:solidFill>
                <a:highlight>
                  <a:schemeClr val="lt1"/>
                </a:highlight>
                <a:latin typeface="Quattrocento Sans"/>
                <a:ea typeface="Quattrocento Sans"/>
                <a:cs typeface="Quattrocento Sans"/>
                <a:sym typeface="Quattrocento Sans"/>
              </a:rPr>
              <a:t> được các trường hợp test </a:t>
            </a:r>
            <a:r>
              <a:rPr lang="en-US" sz="3600" dirty="0" err="1">
                <a:solidFill>
                  <a:srgbClr val="333333"/>
                </a:solidFill>
                <a:highlight>
                  <a:schemeClr val="lt1"/>
                </a:highlight>
                <a:latin typeface="Quattrocento Sans"/>
                <a:ea typeface="Quattrocento Sans"/>
                <a:cs typeface="Quattrocento Sans"/>
                <a:sym typeface="Quattrocento Sans"/>
              </a:rPr>
              <a:t>tránh</a:t>
            </a:r>
            <a:r>
              <a:rPr lang="en-US" sz="3600" dirty="0">
                <a:solidFill>
                  <a:srgbClr val="333333"/>
                </a:solidFill>
                <a:highlight>
                  <a:schemeClr val="lt1"/>
                </a:highlight>
                <a:latin typeface="Quattrocento Sans"/>
                <a:ea typeface="Quattrocento Sans"/>
                <a:cs typeface="Quattrocento Sans"/>
                <a:sym typeface="Quattrocento Sans"/>
              </a:rPr>
              <a:t> dư </a:t>
            </a:r>
            <a:r>
              <a:rPr lang="en-US" sz="3600" dirty="0" err="1">
                <a:solidFill>
                  <a:srgbClr val="333333"/>
                </a:solidFill>
                <a:highlight>
                  <a:schemeClr val="lt1"/>
                </a:highlight>
                <a:latin typeface="Quattrocento Sans"/>
                <a:ea typeface="Quattrocento Sans"/>
                <a:cs typeface="Quattrocento Sans"/>
                <a:sym typeface="Quattrocento Sans"/>
              </a:rPr>
              <a:t>thừa</a:t>
            </a:r>
            <a:r>
              <a:rPr lang="en-US" sz="3600" dirty="0">
                <a:solidFill>
                  <a:srgbClr val="333333"/>
                </a:solidFill>
                <a:highlight>
                  <a:schemeClr val="lt1"/>
                </a:highlight>
                <a:latin typeface="Quattrocento Sans"/>
                <a:ea typeface="Quattrocento Sans"/>
                <a:cs typeface="Quattrocento Sans"/>
                <a:sym typeface="Quattrocento Sans"/>
              </a:rPr>
              <a:t> test case.</a:t>
            </a:r>
            <a:endParaRPr sz="2641" dirty="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g115e76f5ad1_0_63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blackbox test techniques</a:t>
            </a:r>
            <a:endParaRPr/>
          </a:p>
        </p:txBody>
      </p:sp>
      <p:sp>
        <p:nvSpPr>
          <p:cNvPr id="318" name="Google Shape;318;g115e76f5ad1_0_633"/>
          <p:cNvSpPr txBox="1"/>
          <p:nvPr/>
        </p:nvSpPr>
        <p:spPr>
          <a:xfrm>
            <a:off x="617100" y="1574350"/>
            <a:ext cx="6471600" cy="1827600"/>
          </a:xfrm>
          <a:prstGeom prst="rect">
            <a:avLst/>
          </a:prstGeom>
          <a:noFill/>
          <a:ln>
            <a:noFill/>
          </a:ln>
        </p:spPr>
        <p:txBody>
          <a:bodyPr spcFirstLastPara="1" wrap="square" lIns="91425" tIns="45700" rIns="91425" bIns="45700" anchor="t" anchorCtr="0">
            <a:noAutofit/>
          </a:bodyPr>
          <a:lstStyle/>
          <a:p>
            <a:pPr marL="0" lvl="0" indent="0" algn="l" rtl="0">
              <a:spcBef>
                <a:spcPts val="480"/>
              </a:spcBef>
              <a:spcAft>
                <a:spcPts val="0"/>
              </a:spcAft>
              <a:buNone/>
            </a:pPr>
            <a:r>
              <a:rPr lang="en-US" sz="3700" dirty="0">
                <a:solidFill>
                  <a:srgbClr val="1B1B1B"/>
                </a:solidFill>
                <a:highlight>
                  <a:srgbClr val="FFFFFF"/>
                </a:highlight>
                <a:latin typeface="Quattrocento Sans"/>
                <a:ea typeface="Quattrocento Sans"/>
                <a:cs typeface="Quattrocento Sans"/>
                <a:sym typeface="Quattrocento Sans"/>
              </a:rPr>
              <a:t>Một giao diện màn hình Đăng nhập và thực hiện viết testcase dựa trên bảng quyết định</a:t>
            </a:r>
            <a:endParaRPr sz="3700" dirty="0">
              <a:solidFill>
                <a:srgbClr val="1B1B1B"/>
              </a:solidFill>
              <a:highlight>
                <a:srgbClr val="FFFFFF"/>
              </a:highlight>
              <a:latin typeface="Quattrocento Sans"/>
              <a:ea typeface="Quattrocento Sans"/>
              <a:cs typeface="Quattrocento Sans"/>
              <a:sym typeface="Quattrocento Sans"/>
            </a:endParaRPr>
          </a:p>
          <a:p>
            <a:pPr marL="0" lvl="0" indent="0" algn="l" rtl="0">
              <a:spcBef>
                <a:spcPts val="480"/>
              </a:spcBef>
              <a:spcAft>
                <a:spcPts val="0"/>
              </a:spcAft>
              <a:buClr>
                <a:schemeClr val="dk1"/>
              </a:buClr>
              <a:buSzPts val="1100"/>
              <a:buFont typeface="Arial"/>
              <a:buNone/>
            </a:pPr>
            <a:r>
              <a:rPr lang="en-US" sz="3700" dirty="0">
                <a:solidFill>
                  <a:srgbClr val="1B1B1B"/>
                </a:solidFill>
                <a:highlight>
                  <a:srgbClr val="FFFFFF"/>
                </a:highlight>
                <a:latin typeface="Quattrocento Sans"/>
                <a:ea typeface="Quattrocento Sans"/>
                <a:cs typeface="Quattrocento Sans"/>
                <a:sym typeface="Quattrocento Sans"/>
              </a:rPr>
              <a:t>Mô tả yêu cầu:</a:t>
            </a:r>
            <a:endParaRPr sz="3700" dirty="0">
              <a:solidFill>
                <a:srgbClr val="1B1B1B"/>
              </a:solidFill>
              <a:highlight>
                <a:srgbClr val="FFFFFF"/>
              </a:highlight>
              <a:latin typeface="Quattrocento Sans"/>
              <a:ea typeface="Quattrocento Sans"/>
              <a:cs typeface="Quattrocento Sans"/>
              <a:sym typeface="Quattrocento Sans"/>
            </a:endParaRPr>
          </a:p>
          <a:p>
            <a:pPr marL="0" lvl="0" indent="0" algn="l" rtl="0">
              <a:spcBef>
                <a:spcPts val="480"/>
              </a:spcBef>
              <a:spcAft>
                <a:spcPts val="0"/>
              </a:spcAft>
              <a:buNone/>
            </a:pPr>
            <a:endParaRPr sz="3300" dirty="0">
              <a:solidFill>
                <a:srgbClr val="1B1B1B"/>
              </a:solidFill>
              <a:highlight>
                <a:srgbClr val="FFFFFF"/>
              </a:highlight>
              <a:latin typeface="Quattrocento Sans"/>
              <a:ea typeface="Quattrocento Sans"/>
              <a:cs typeface="Quattrocento Sans"/>
              <a:sym typeface="Quattrocento Sans"/>
            </a:endParaRPr>
          </a:p>
        </p:txBody>
      </p:sp>
      <p:sp>
        <p:nvSpPr>
          <p:cNvPr id="319" name="Google Shape;319;g115e76f5ad1_0_633"/>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Ví dụ</a:t>
            </a:r>
            <a:endParaRPr sz="4000">
              <a:solidFill>
                <a:schemeClr val="dk1"/>
              </a:solidFill>
              <a:latin typeface="Quattrocento Sans"/>
              <a:ea typeface="Quattrocento Sans"/>
              <a:cs typeface="Quattrocento Sans"/>
              <a:sym typeface="Quattrocento Sans"/>
            </a:endParaRPr>
          </a:p>
        </p:txBody>
      </p:sp>
      <p:pic>
        <p:nvPicPr>
          <p:cNvPr id="320" name="Google Shape;320;g115e76f5ad1_0_633"/>
          <p:cNvPicPr preferRelativeResize="0"/>
          <p:nvPr/>
        </p:nvPicPr>
        <p:blipFill>
          <a:blip r:embed="rId3">
            <a:alphaModFix/>
          </a:blip>
          <a:stretch>
            <a:fillRect/>
          </a:stretch>
        </p:blipFill>
        <p:spPr>
          <a:xfrm>
            <a:off x="7088750" y="1737538"/>
            <a:ext cx="4781550" cy="2124075"/>
          </a:xfrm>
          <a:prstGeom prst="rect">
            <a:avLst/>
          </a:prstGeom>
          <a:noFill/>
          <a:ln>
            <a:noFill/>
          </a:ln>
        </p:spPr>
      </p:pic>
      <p:sp>
        <p:nvSpPr>
          <p:cNvPr id="321" name="Google Shape;321;g115e76f5ad1_0_633"/>
          <p:cNvSpPr txBox="1"/>
          <p:nvPr/>
        </p:nvSpPr>
        <p:spPr>
          <a:xfrm>
            <a:off x="235650" y="3989000"/>
            <a:ext cx="11720700" cy="2589300"/>
          </a:xfrm>
          <a:prstGeom prst="rect">
            <a:avLst/>
          </a:prstGeom>
          <a:noFill/>
          <a:ln>
            <a:noFill/>
          </a:ln>
        </p:spPr>
        <p:txBody>
          <a:bodyPr spcFirstLastPara="1" wrap="square" lIns="91425" tIns="45700" rIns="91425" bIns="45700" anchor="t" anchorCtr="0">
            <a:noAutofit/>
          </a:bodyPr>
          <a:lstStyle/>
          <a:p>
            <a:pPr marL="457200" lvl="0" indent="-469900" algn="l" rtl="0">
              <a:spcBef>
                <a:spcPts val="480"/>
              </a:spcBef>
              <a:spcAft>
                <a:spcPts val="0"/>
              </a:spcAft>
              <a:buClr>
                <a:srgbClr val="FF5A33"/>
              </a:buClr>
              <a:buSzPts val="3800"/>
              <a:buFont typeface="Quattrocento Sans"/>
              <a:buChar char="●"/>
            </a:pPr>
            <a:r>
              <a:rPr lang="en-US" sz="3800" dirty="0">
                <a:solidFill>
                  <a:srgbClr val="1B1B1B"/>
                </a:solidFill>
                <a:highlight>
                  <a:srgbClr val="FFFFFF"/>
                </a:highlight>
                <a:latin typeface="Quattrocento Sans"/>
                <a:ea typeface="Quattrocento Sans"/>
                <a:cs typeface="Quattrocento Sans"/>
                <a:sym typeface="Quattrocento Sans"/>
              </a:rPr>
              <a:t>Nếu user nhập tên đăng nhập và mật khẩu chính xác, user sẽ được chuyển hướng đến trang chủ.</a:t>
            </a:r>
            <a:endParaRPr sz="3800" dirty="0">
              <a:solidFill>
                <a:srgbClr val="1B1B1B"/>
              </a:solidFill>
              <a:highlight>
                <a:srgbClr val="FFFFFF"/>
              </a:highlight>
              <a:latin typeface="Quattrocento Sans"/>
              <a:ea typeface="Quattrocento Sans"/>
              <a:cs typeface="Quattrocento Sans"/>
              <a:sym typeface="Quattrocento Sans"/>
            </a:endParaRPr>
          </a:p>
          <a:p>
            <a:pPr marL="457200" lvl="0" indent="-469900" algn="l" rtl="0">
              <a:spcBef>
                <a:spcPts val="0"/>
              </a:spcBef>
              <a:spcAft>
                <a:spcPts val="0"/>
              </a:spcAft>
              <a:buClr>
                <a:srgbClr val="FF5A33"/>
              </a:buClr>
              <a:buSzPts val="3800"/>
              <a:buFont typeface="Quattrocento Sans"/>
              <a:buChar char="●"/>
            </a:pPr>
            <a:r>
              <a:rPr lang="en-US" sz="3800" dirty="0">
                <a:solidFill>
                  <a:srgbClr val="1B1B1B"/>
                </a:solidFill>
                <a:highlight>
                  <a:srgbClr val="FFFFFF"/>
                </a:highlight>
                <a:latin typeface="Quattrocento Sans"/>
                <a:ea typeface="Quattrocento Sans"/>
                <a:cs typeface="Quattrocento Sans"/>
                <a:sym typeface="Quattrocento Sans"/>
              </a:rPr>
              <a:t>Nếu user nhập tên đăng nhập hoặc mật khẩu </a:t>
            </a:r>
            <a:r>
              <a:rPr lang="en-US" sz="3800" dirty="0" err="1">
                <a:solidFill>
                  <a:srgbClr val="1B1B1B"/>
                </a:solidFill>
                <a:highlight>
                  <a:srgbClr val="FFFFFF"/>
                </a:highlight>
                <a:latin typeface="Quattrocento Sans"/>
                <a:ea typeface="Quattrocento Sans"/>
                <a:cs typeface="Quattrocento Sans"/>
                <a:sym typeface="Quattrocento Sans"/>
              </a:rPr>
              <a:t>sai</a:t>
            </a:r>
            <a:r>
              <a:rPr lang="en-US" sz="3800" dirty="0">
                <a:solidFill>
                  <a:srgbClr val="1B1B1B"/>
                </a:solidFill>
                <a:highlight>
                  <a:srgbClr val="FFFFFF"/>
                </a:highlight>
                <a:latin typeface="Quattrocento Sans"/>
                <a:ea typeface="Quattrocento Sans"/>
                <a:cs typeface="Quattrocento Sans"/>
                <a:sym typeface="Quattrocento Sans"/>
              </a:rPr>
              <a:t> thì sẽ có </a:t>
            </a:r>
            <a:r>
              <a:rPr lang="en-US" sz="3800" dirty="0" err="1">
                <a:solidFill>
                  <a:srgbClr val="1B1B1B"/>
                </a:solidFill>
                <a:highlight>
                  <a:srgbClr val="FFFFFF"/>
                </a:highlight>
                <a:latin typeface="Quattrocento Sans"/>
                <a:ea typeface="Quattrocento Sans"/>
                <a:cs typeface="Quattrocento Sans"/>
                <a:sym typeface="Quattrocento Sans"/>
              </a:rPr>
              <a:t>hiển</a:t>
            </a:r>
            <a:r>
              <a:rPr lang="en-US" sz="3800" dirty="0">
                <a:solidFill>
                  <a:srgbClr val="1B1B1B"/>
                </a:solidFill>
                <a:highlight>
                  <a:srgbClr val="FFFFFF"/>
                </a:highlight>
                <a:latin typeface="Quattrocento Sans"/>
                <a:ea typeface="Quattrocento Sans"/>
                <a:cs typeface="Quattrocento Sans"/>
                <a:sym typeface="Quattrocento Sans"/>
              </a:rPr>
              <a:t> thị thông báo đăng nhập không thành công.</a:t>
            </a:r>
            <a:endParaRPr sz="3800" dirty="0">
              <a:solidFill>
                <a:srgbClr val="1B1B1B"/>
              </a:solidFill>
              <a:highlight>
                <a:srgbClr val="FFFFFF"/>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g115e76f5ad1_0_68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blackbox test techniques</a:t>
            </a:r>
            <a:endParaRPr/>
          </a:p>
        </p:txBody>
      </p:sp>
      <p:sp>
        <p:nvSpPr>
          <p:cNvPr id="327" name="Google Shape;327;g115e76f5ad1_0_688"/>
          <p:cNvSpPr txBox="1"/>
          <p:nvPr/>
        </p:nvSpPr>
        <p:spPr>
          <a:xfrm>
            <a:off x="613350" y="1043425"/>
            <a:ext cx="11256900" cy="2557200"/>
          </a:xfrm>
          <a:prstGeom prst="rect">
            <a:avLst/>
          </a:prstGeom>
          <a:noFill/>
          <a:ln>
            <a:noFill/>
          </a:ln>
        </p:spPr>
        <p:txBody>
          <a:bodyPr spcFirstLastPara="1" wrap="square" lIns="91425" tIns="45700" rIns="91425" bIns="45700" anchor="t" anchorCtr="0">
            <a:noAutofit/>
          </a:bodyPr>
          <a:lstStyle/>
          <a:p>
            <a:pPr marL="0" lvl="0" indent="0" algn="l" rtl="0">
              <a:spcBef>
                <a:spcPts val="480"/>
              </a:spcBef>
              <a:spcAft>
                <a:spcPts val="0"/>
              </a:spcAft>
              <a:buNone/>
            </a:pPr>
            <a:endParaRPr sz="3800">
              <a:solidFill>
                <a:srgbClr val="1B1B1B"/>
              </a:solidFill>
              <a:highlight>
                <a:srgbClr val="FFFFFF"/>
              </a:highlight>
              <a:latin typeface="Quattrocento Sans"/>
              <a:ea typeface="Quattrocento Sans"/>
              <a:cs typeface="Quattrocento Sans"/>
              <a:sym typeface="Quattrocento Sans"/>
            </a:endParaRPr>
          </a:p>
        </p:txBody>
      </p:sp>
      <p:pic>
        <p:nvPicPr>
          <p:cNvPr id="328" name="Google Shape;328;g115e76f5ad1_0_688"/>
          <p:cNvPicPr preferRelativeResize="0"/>
          <p:nvPr/>
        </p:nvPicPr>
        <p:blipFill>
          <a:blip r:embed="rId3">
            <a:alphaModFix/>
          </a:blip>
          <a:stretch>
            <a:fillRect/>
          </a:stretch>
        </p:blipFill>
        <p:spPr>
          <a:xfrm>
            <a:off x="492925" y="919075"/>
            <a:ext cx="7179476" cy="1952200"/>
          </a:xfrm>
          <a:prstGeom prst="rect">
            <a:avLst/>
          </a:prstGeom>
          <a:noFill/>
          <a:ln>
            <a:noFill/>
          </a:ln>
        </p:spPr>
      </p:pic>
      <p:sp>
        <p:nvSpPr>
          <p:cNvPr id="329" name="Google Shape;329;g115e76f5ad1_0_688"/>
          <p:cNvSpPr txBox="1"/>
          <p:nvPr/>
        </p:nvSpPr>
        <p:spPr>
          <a:xfrm>
            <a:off x="7776750" y="919075"/>
            <a:ext cx="4093500" cy="2109000"/>
          </a:xfrm>
          <a:prstGeom prst="rect">
            <a:avLst/>
          </a:prstGeom>
          <a:noFill/>
          <a:ln>
            <a:noFill/>
          </a:ln>
        </p:spPr>
        <p:txBody>
          <a:bodyPr spcFirstLastPara="1" wrap="square" lIns="91425" tIns="45700" rIns="91425" bIns="45700" anchor="t" anchorCtr="0">
            <a:noAutofit/>
          </a:bodyPr>
          <a:lstStyle/>
          <a:p>
            <a:pPr marL="0" lvl="0" indent="0" algn="l" rtl="0">
              <a:spcBef>
                <a:spcPts val="480"/>
              </a:spcBef>
              <a:spcAft>
                <a:spcPts val="0"/>
              </a:spcAft>
              <a:buNone/>
            </a:pPr>
            <a:r>
              <a:rPr lang="en-US" sz="2800" b="1" dirty="0">
                <a:solidFill>
                  <a:srgbClr val="1B1B1B"/>
                </a:solidFill>
                <a:highlight>
                  <a:srgbClr val="FFFFFF"/>
                </a:highlight>
                <a:latin typeface="Quattrocento Sans"/>
                <a:ea typeface="Quattrocento Sans"/>
                <a:cs typeface="Quattrocento Sans"/>
                <a:sym typeface="Quattrocento Sans"/>
              </a:rPr>
              <a:t>Chú thích</a:t>
            </a:r>
            <a:r>
              <a:rPr lang="en-US" sz="2800" dirty="0">
                <a:solidFill>
                  <a:srgbClr val="1B1B1B"/>
                </a:solidFill>
                <a:highlight>
                  <a:srgbClr val="FFFFFF"/>
                </a:highlight>
                <a:latin typeface="Quattrocento Sans"/>
                <a:ea typeface="Quattrocento Sans"/>
                <a:cs typeface="Quattrocento Sans"/>
                <a:sym typeface="Quattrocento Sans"/>
              </a:rPr>
              <a:t>:</a:t>
            </a:r>
            <a:endParaRPr sz="2800" dirty="0">
              <a:solidFill>
                <a:srgbClr val="1B1B1B"/>
              </a:solidFill>
              <a:highlight>
                <a:srgbClr val="FFFFFF"/>
              </a:highlight>
              <a:latin typeface="Quattrocento Sans"/>
              <a:ea typeface="Quattrocento Sans"/>
              <a:cs typeface="Quattrocento Sans"/>
              <a:sym typeface="Quattrocento Sans"/>
            </a:endParaRPr>
          </a:p>
          <a:p>
            <a:pPr marL="0" lvl="0" indent="0" algn="l" rtl="0">
              <a:spcBef>
                <a:spcPts val="480"/>
              </a:spcBef>
              <a:spcAft>
                <a:spcPts val="0"/>
              </a:spcAft>
              <a:buNone/>
            </a:pPr>
            <a:r>
              <a:rPr lang="en-US" sz="1500" dirty="0">
                <a:solidFill>
                  <a:srgbClr val="1B1B1B"/>
                </a:solidFill>
                <a:highlight>
                  <a:srgbClr val="FFFFFF"/>
                </a:highlight>
                <a:latin typeface="Quattrocento Sans"/>
                <a:ea typeface="Quattrocento Sans"/>
                <a:cs typeface="Quattrocento Sans"/>
                <a:sym typeface="Quattrocento Sans"/>
              </a:rPr>
              <a:t>T : Nội dung nhập đúng.</a:t>
            </a:r>
            <a:endParaRPr sz="1500" dirty="0">
              <a:solidFill>
                <a:srgbClr val="1B1B1B"/>
              </a:solidFill>
              <a:highlight>
                <a:srgbClr val="FFFFFF"/>
              </a:highlight>
              <a:latin typeface="Quattrocento Sans"/>
              <a:ea typeface="Quattrocento Sans"/>
              <a:cs typeface="Quattrocento Sans"/>
              <a:sym typeface="Quattrocento Sans"/>
            </a:endParaRPr>
          </a:p>
          <a:p>
            <a:pPr marL="0" lvl="0" indent="0" algn="l" rtl="0">
              <a:spcBef>
                <a:spcPts val="480"/>
              </a:spcBef>
              <a:spcAft>
                <a:spcPts val="0"/>
              </a:spcAft>
              <a:buNone/>
            </a:pPr>
            <a:r>
              <a:rPr lang="en-US" sz="1500" dirty="0">
                <a:solidFill>
                  <a:srgbClr val="1B1B1B"/>
                </a:solidFill>
                <a:highlight>
                  <a:srgbClr val="FFFFFF"/>
                </a:highlight>
                <a:latin typeface="Quattrocento Sans"/>
                <a:ea typeface="Quattrocento Sans"/>
                <a:cs typeface="Quattrocento Sans"/>
                <a:sym typeface="Quattrocento Sans"/>
              </a:rPr>
              <a:t>F: Nội dung nhập </a:t>
            </a:r>
            <a:r>
              <a:rPr lang="en-US" sz="1500" dirty="0" err="1">
                <a:solidFill>
                  <a:srgbClr val="1B1B1B"/>
                </a:solidFill>
                <a:highlight>
                  <a:srgbClr val="FFFFFF"/>
                </a:highlight>
                <a:latin typeface="Quattrocento Sans"/>
                <a:ea typeface="Quattrocento Sans"/>
                <a:cs typeface="Quattrocento Sans"/>
                <a:sym typeface="Quattrocento Sans"/>
              </a:rPr>
              <a:t>sai</a:t>
            </a:r>
            <a:r>
              <a:rPr lang="en-US" sz="1500" dirty="0">
                <a:solidFill>
                  <a:srgbClr val="1B1B1B"/>
                </a:solidFill>
                <a:highlight>
                  <a:srgbClr val="FFFFFF"/>
                </a:highlight>
                <a:latin typeface="Quattrocento Sans"/>
                <a:ea typeface="Quattrocento Sans"/>
                <a:cs typeface="Quattrocento Sans"/>
                <a:sym typeface="Quattrocento Sans"/>
              </a:rPr>
              <a:t>.</a:t>
            </a:r>
            <a:endParaRPr sz="1500" dirty="0">
              <a:solidFill>
                <a:srgbClr val="1B1B1B"/>
              </a:solidFill>
              <a:highlight>
                <a:srgbClr val="FFFFFF"/>
              </a:highlight>
              <a:latin typeface="Quattrocento Sans"/>
              <a:ea typeface="Quattrocento Sans"/>
              <a:cs typeface="Quattrocento Sans"/>
              <a:sym typeface="Quattrocento Sans"/>
            </a:endParaRPr>
          </a:p>
          <a:p>
            <a:pPr marL="0" lvl="0" indent="0" algn="l" rtl="0">
              <a:spcBef>
                <a:spcPts val="480"/>
              </a:spcBef>
              <a:spcAft>
                <a:spcPts val="0"/>
              </a:spcAft>
              <a:buNone/>
            </a:pPr>
            <a:r>
              <a:rPr lang="en-US" sz="1500" dirty="0">
                <a:solidFill>
                  <a:srgbClr val="1B1B1B"/>
                </a:solidFill>
                <a:highlight>
                  <a:srgbClr val="FFFFFF"/>
                </a:highlight>
                <a:latin typeface="Quattrocento Sans"/>
                <a:ea typeface="Quattrocento Sans"/>
                <a:cs typeface="Quattrocento Sans"/>
                <a:sym typeface="Quattrocento Sans"/>
              </a:rPr>
              <a:t>E: Thông báo thực hiện không thành công được </a:t>
            </a:r>
            <a:r>
              <a:rPr lang="en-US" sz="1500" dirty="0" err="1">
                <a:solidFill>
                  <a:srgbClr val="1B1B1B"/>
                </a:solidFill>
                <a:highlight>
                  <a:srgbClr val="FFFFFF"/>
                </a:highlight>
                <a:latin typeface="Quattrocento Sans"/>
                <a:ea typeface="Quattrocento Sans"/>
                <a:cs typeface="Quattrocento Sans"/>
                <a:sym typeface="Quattrocento Sans"/>
              </a:rPr>
              <a:t>hiển</a:t>
            </a:r>
            <a:r>
              <a:rPr lang="en-US" sz="1500" dirty="0">
                <a:solidFill>
                  <a:srgbClr val="1B1B1B"/>
                </a:solidFill>
                <a:highlight>
                  <a:srgbClr val="FFFFFF"/>
                </a:highlight>
                <a:latin typeface="Quattrocento Sans"/>
                <a:ea typeface="Quattrocento Sans"/>
                <a:cs typeface="Quattrocento Sans"/>
                <a:sym typeface="Quattrocento Sans"/>
              </a:rPr>
              <a:t> thị.</a:t>
            </a:r>
            <a:endParaRPr sz="1500" dirty="0">
              <a:solidFill>
                <a:srgbClr val="1B1B1B"/>
              </a:solidFill>
              <a:highlight>
                <a:srgbClr val="FFFFFF"/>
              </a:highlight>
              <a:latin typeface="Quattrocento Sans"/>
              <a:ea typeface="Quattrocento Sans"/>
              <a:cs typeface="Quattrocento Sans"/>
              <a:sym typeface="Quattrocento Sans"/>
            </a:endParaRPr>
          </a:p>
          <a:p>
            <a:pPr marL="0" lvl="0" indent="0" algn="l" rtl="0">
              <a:spcBef>
                <a:spcPts val="480"/>
              </a:spcBef>
              <a:spcAft>
                <a:spcPts val="0"/>
              </a:spcAft>
              <a:buNone/>
            </a:pPr>
            <a:r>
              <a:rPr lang="en-US" sz="1500" dirty="0">
                <a:solidFill>
                  <a:srgbClr val="1B1B1B"/>
                </a:solidFill>
                <a:highlight>
                  <a:srgbClr val="FFFFFF"/>
                </a:highlight>
                <a:latin typeface="Quattrocento Sans"/>
                <a:ea typeface="Quattrocento Sans"/>
                <a:cs typeface="Quattrocento Sans"/>
                <a:sym typeface="Quattrocento Sans"/>
              </a:rPr>
              <a:t>H: Thực hiện thành công. Được chuyển đến màn hình trang chủ.</a:t>
            </a:r>
            <a:endParaRPr sz="1500" dirty="0">
              <a:solidFill>
                <a:srgbClr val="1B1B1B"/>
              </a:solidFill>
              <a:highlight>
                <a:srgbClr val="FFFFFF"/>
              </a:highlight>
              <a:latin typeface="Quattrocento Sans"/>
              <a:ea typeface="Quattrocento Sans"/>
              <a:cs typeface="Quattrocento Sans"/>
              <a:sym typeface="Quattrocento Sans"/>
            </a:endParaRPr>
          </a:p>
          <a:p>
            <a:pPr marL="0" lvl="0" indent="0" algn="l" rtl="0">
              <a:spcBef>
                <a:spcPts val="480"/>
              </a:spcBef>
              <a:spcAft>
                <a:spcPts val="0"/>
              </a:spcAft>
              <a:buNone/>
            </a:pPr>
            <a:endParaRPr sz="3800" dirty="0">
              <a:solidFill>
                <a:srgbClr val="1B1B1B"/>
              </a:solidFill>
              <a:highlight>
                <a:srgbClr val="FFFFFF"/>
              </a:highlight>
              <a:latin typeface="Quattrocento Sans"/>
              <a:ea typeface="Quattrocento Sans"/>
              <a:cs typeface="Quattrocento Sans"/>
              <a:sym typeface="Quattrocento Sans"/>
            </a:endParaRPr>
          </a:p>
        </p:txBody>
      </p:sp>
      <p:sp>
        <p:nvSpPr>
          <p:cNvPr id="330" name="Google Shape;330;g115e76f5ad1_0_688"/>
          <p:cNvSpPr txBox="1"/>
          <p:nvPr/>
        </p:nvSpPr>
        <p:spPr>
          <a:xfrm>
            <a:off x="492925" y="3028200"/>
            <a:ext cx="11830200" cy="3701100"/>
          </a:xfrm>
          <a:prstGeom prst="rect">
            <a:avLst/>
          </a:prstGeom>
          <a:noFill/>
          <a:ln>
            <a:noFill/>
          </a:ln>
        </p:spPr>
        <p:txBody>
          <a:bodyPr spcFirstLastPara="1" wrap="square" lIns="91425" tIns="45700" rIns="91425" bIns="45700" anchor="t" anchorCtr="0">
            <a:noAutofit/>
          </a:bodyPr>
          <a:lstStyle/>
          <a:p>
            <a:pPr marL="0" lvl="0" indent="0" algn="l" rtl="0">
              <a:spcBef>
                <a:spcPts val="480"/>
              </a:spcBef>
              <a:spcAft>
                <a:spcPts val="0"/>
              </a:spcAft>
              <a:buNone/>
            </a:pPr>
            <a:r>
              <a:rPr lang="en-US" sz="2900" b="1" dirty="0">
                <a:solidFill>
                  <a:srgbClr val="1B1B1B"/>
                </a:solidFill>
                <a:highlight>
                  <a:srgbClr val="FFFFFF"/>
                </a:highlight>
                <a:latin typeface="Quattrocento Sans"/>
                <a:ea typeface="Quattrocento Sans"/>
                <a:cs typeface="Quattrocento Sans"/>
                <a:sym typeface="Quattrocento Sans"/>
              </a:rPr>
              <a:t>Test case 1</a:t>
            </a:r>
            <a:r>
              <a:rPr lang="en-US" sz="2900" dirty="0">
                <a:solidFill>
                  <a:srgbClr val="1B1B1B"/>
                </a:solidFill>
                <a:highlight>
                  <a:srgbClr val="FFFFFF"/>
                </a:highlight>
                <a:latin typeface="Quattrocento Sans"/>
                <a:ea typeface="Quattrocento Sans"/>
                <a:cs typeface="Quattrocento Sans"/>
                <a:sym typeface="Quattrocento Sans"/>
              </a:rPr>
              <a:t>: Tên đăng nhập + mật khẩu </a:t>
            </a:r>
            <a:r>
              <a:rPr lang="en-US" sz="2900" dirty="0" err="1">
                <a:solidFill>
                  <a:srgbClr val="1B1B1B"/>
                </a:solidFill>
                <a:highlight>
                  <a:srgbClr val="FFFFFF"/>
                </a:highlight>
                <a:latin typeface="Quattrocento Sans"/>
                <a:ea typeface="Quattrocento Sans"/>
                <a:cs typeface="Quattrocento Sans"/>
                <a:sym typeface="Quattrocento Sans"/>
              </a:rPr>
              <a:t>sai</a:t>
            </a:r>
            <a:r>
              <a:rPr lang="en-US" sz="2900" dirty="0">
                <a:solidFill>
                  <a:srgbClr val="1B1B1B"/>
                </a:solidFill>
                <a:highlight>
                  <a:srgbClr val="FFFFFF"/>
                </a:highlight>
                <a:latin typeface="Quattrocento Sans"/>
                <a:ea typeface="Quattrocento Sans"/>
                <a:cs typeface="Quattrocento Sans"/>
                <a:sym typeface="Quattrocento Sans"/>
              </a:rPr>
              <a:t> = Thông báo thực hiện không thành công được </a:t>
            </a:r>
            <a:r>
              <a:rPr lang="en-US" sz="2900" dirty="0" err="1">
                <a:solidFill>
                  <a:srgbClr val="1B1B1B"/>
                </a:solidFill>
                <a:highlight>
                  <a:srgbClr val="FFFFFF"/>
                </a:highlight>
                <a:latin typeface="Quattrocento Sans"/>
                <a:ea typeface="Quattrocento Sans"/>
                <a:cs typeface="Quattrocento Sans"/>
                <a:sym typeface="Quattrocento Sans"/>
              </a:rPr>
              <a:t>hiển</a:t>
            </a:r>
            <a:r>
              <a:rPr lang="en-US" sz="2900" dirty="0">
                <a:solidFill>
                  <a:srgbClr val="1B1B1B"/>
                </a:solidFill>
                <a:highlight>
                  <a:srgbClr val="FFFFFF"/>
                </a:highlight>
                <a:latin typeface="Quattrocento Sans"/>
                <a:ea typeface="Quattrocento Sans"/>
                <a:cs typeface="Quattrocento Sans"/>
                <a:sym typeface="Quattrocento Sans"/>
              </a:rPr>
              <a:t> thị.</a:t>
            </a:r>
            <a:endParaRPr sz="2900" dirty="0">
              <a:solidFill>
                <a:srgbClr val="1B1B1B"/>
              </a:solidFill>
              <a:highlight>
                <a:srgbClr val="FFFFFF"/>
              </a:highlight>
              <a:latin typeface="Quattrocento Sans"/>
              <a:ea typeface="Quattrocento Sans"/>
              <a:cs typeface="Quattrocento Sans"/>
              <a:sym typeface="Quattrocento Sans"/>
            </a:endParaRPr>
          </a:p>
          <a:p>
            <a:pPr marL="0" lvl="0" indent="0" algn="l" rtl="0">
              <a:spcBef>
                <a:spcPts val="480"/>
              </a:spcBef>
              <a:spcAft>
                <a:spcPts val="0"/>
              </a:spcAft>
              <a:buNone/>
            </a:pPr>
            <a:r>
              <a:rPr lang="en-US" sz="2900" b="1" dirty="0">
                <a:solidFill>
                  <a:srgbClr val="1B1B1B"/>
                </a:solidFill>
                <a:highlight>
                  <a:srgbClr val="FFFFFF"/>
                </a:highlight>
                <a:latin typeface="Quattrocento Sans"/>
                <a:ea typeface="Quattrocento Sans"/>
                <a:cs typeface="Quattrocento Sans"/>
                <a:sym typeface="Quattrocento Sans"/>
              </a:rPr>
              <a:t>Test case 2</a:t>
            </a:r>
            <a:r>
              <a:rPr lang="en-US" sz="2900" dirty="0">
                <a:solidFill>
                  <a:srgbClr val="1B1B1B"/>
                </a:solidFill>
                <a:highlight>
                  <a:srgbClr val="FFFFFF"/>
                </a:highlight>
                <a:latin typeface="Quattrocento Sans"/>
                <a:ea typeface="Quattrocento Sans"/>
                <a:cs typeface="Quattrocento Sans"/>
                <a:sym typeface="Quattrocento Sans"/>
              </a:rPr>
              <a:t>: Tên đăng nhập đúng + mật khẩu </a:t>
            </a:r>
            <a:r>
              <a:rPr lang="en-US" sz="2900" dirty="0" err="1">
                <a:solidFill>
                  <a:srgbClr val="1B1B1B"/>
                </a:solidFill>
                <a:highlight>
                  <a:srgbClr val="FFFFFF"/>
                </a:highlight>
                <a:latin typeface="Quattrocento Sans"/>
                <a:ea typeface="Quattrocento Sans"/>
                <a:cs typeface="Quattrocento Sans"/>
                <a:sym typeface="Quattrocento Sans"/>
              </a:rPr>
              <a:t>sai</a:t>
            </a:r>
            <a:r>
              <a:rPr lang="en-US" sz="2900" dirty="0">
                <a:solidFill>
                  <a:srgbClr val="1B1B1B"/>
                </a:solidFill>
                <a:highlight>
                  <a:srgbClr val="FFFFFF"/>
                </a:highlight>
                <a:latin typeface="Quattrocento Sans"/>
                <a:ea typeface="Quattrocento Sans"/>
                <a:cs typeface="Quattrocento Sans"/>
                <a:sym typeface="Quattrocento Sans"/>
              </a:rPr>
              <a:t> = Thông báo thực hiện không thành công được </a:t>
            </a:r>
            <a:r>
              <a:rPr lang="en-US" sz="2900" dirty="0" err="1">
                <a:solidFill>
                  <a:srgbClr val="1B1B1B"/>
                </a:solidFill>
                <a:highlight>
                  <a:srgbClr val="FFFFFF"/>
                </a:highlight>
                <a:latin typeface="Quattrocento Sans"/>
                <a:ea typeface="Quattrocento Sans"/>
                <a:cs typeface="Quattrocento Sans"/>
                <a:sym typeface="Quattrocento Sans"/>
              </a:rPr>
              <a:t>hiển</a:t>
            </a:r>
            <a:r>
              <a:rPr lang="en-US" sz="2900" dirty="0">
                <a:solidFill>
                  <a:srgbClr val="1B1B1B"/>
                </a:solidFill>
                <a:highlight>
                  <a:srgbClr val="FFFFFF"/>
                </a:highlight>
                <a:latin typeface="Quattrocento Sans"/>
                <a:ea typeface="Quattrocento Sans"/>
                <a:cs typeface="Quattrocento Sans"/>
                <a:sym typeface="Quattrocento Sans"/>
              </a:rPr>
              <a:t> thị.</a:t>
            </a:r>
            <a:endParaRPr sz="2900" dirty="0">
              <a:solidFill>
                <a:srgbClr val="1B1B1B"/>
              </a:solidFill>
              <a:highlight>
                <a:srgbClr val="FFFFFF"/>
              </a:highlight>
              <a:latin typeface="Quattrocento Sans"/>
              <a:ea typeface="Quattrocento Sans"/>
              <a:cs typeface="Quattrocento Sans"/>
              <a:sym typeface="Quattrocento Sans"/>
            </a:endParaRPr>
          </a:p>
          <a:p>
            <a:pPr marL="0" lvl="0" indent="0" algn="l" rtl="0">
              <a:spcBef>
                <a:spcPts val="480"/>
              </a:spcBef>
              <a:spcAft>
                <a:spcPts val="0"/>
              </a:spcAft>
              <a:buNone/>
            </a:pPr>
            <a:r>
              <a:rPr lang="en-US" sz="2900" b="1" dirty="0">
                <a:solidFill>
                  <a:srgbClr val="1B1B1B"/>
                </a:solidFill>
                <a:highlight>
                  <a:srgbClr val="FFFFFF"/>
                </a:highlight>
                <a:latin typeface="Quattrocento Sans"/>
                <a:ea typeface="Quattrocento Sans"/>
                <a:cs typeface="Quattrocento Sans"/>
                <a:sym typeface="Quattrocento Sans"/>
              </a:rPr>
              <a:t>Test case 3</a:t>
            </a:r>
            <a:r>
              <a:rPr lang="en-US" sz="2900" dirty="0">
                <a:solidFill>
                  <a:srgbClr val="1B1B1B"/>
                </a:solidFill>
                <a:highlight>
                  <a:srgbClr val="FFFFFF"/>
                </a:highlight>
                <a:latin typeface="Quattrocento Sans"/>
                <a:ea typeface="Quattrocento Sans"/>
                <a:cs typeface="Quattrocento Sans"/>
                <a:sym typeface="Quattrocento Sans"/>
              </a:rPr>
              <a:t>: Tên đăng nhập </a:t>
            </a:r>
            <a:r>
              <a:rPr lang="en-US" sz="2900" dirty="0" err="1">
                <a:solidFill>
                  <a:srgbClr val="1B1B1B"/>
                </a:solidFill>
                <a:highlight>
                  <a:srgbClr val="FFFFFF"/>
                </a:highlight>
                <a:latin typeface="Quattrocento Sans"/>
                <a:ea typeface="Quattrocento Sans"/>
                <a:cs typeface="Quattrocento Sans"/>
                <a:sym typeface="Quattrocento Sans"/>
              </a:rPr>
              <a:t>sai</a:t>
            </a:r>
            <a:r>
              <a:rPr lang="en-US" sz="2900" dirty="0">
                <a:solidFill>
                  <a:srgbClr val="1B1B1B"/>
                </a:solidFill>
                <a:highlight>
                  <a:srgbClr val="FFFFFF"/>
                </a:highlight>
                <a:latin typeface="Quattrocento Sans"/>
                <a:ea typeface="Quattrocento Sans"/>
                <a:cs typeface="Quattrocento Sans"/>
                <a:sym typeface="Quattrocento Sans"/>
              </a:rPr>
              <a:t> + mật khẩu đúng = Thông báo thực hiện không thành công được </a:t>
            </a:r>
            <a:r>
              <a:rPr lang="en-US" sz="2900" dirty="0" err="1">
                <a:solidFill>
                  <a:srgbClr val="1B1B1B"/>
                </a:solidFill>
                <a:highlight>
                  <a:srgbClr val="FFFFFF"/>
                </a:highlight>
                <a:latin typeface="Quattrocento Sans"/>
                <a:ea typeface="Quattrocento Sans"/>
                <a:cs typeface="Quattrocento Sans"/>
                <a:sym typeface="Quattrocento Sans"/>
              </a:rPr>
              <a:t>hiển</a:t>
            </a:r>
            <a:r>
              <a:rPr lang="en-US" sz="2900" dirty="0">
                <a:solidFill>
                  <a:srgbClr val="1B1B1B"/>
                </a:solidFill>
                <a:highlight>
                  <a:srgbClr val="FFFFFF"/>
                </a:highlight>
                <a:latin typeface="Quattrocento Sans"/>
                <a:ea typeface="Quattrocento Sans"/>
                <a:cs typeface="Quattrocento Sans"/>
                <a:sym typeface="Quattrocento Sans"/>
              </a:rPr>
              <a:t> thị.</a:t>
            </a:r>
            <a:endParaRPr sz="2900" dirty="0">
              <a:solidFill>
                <a:srgbClr val="1B1B1B"/>
              </a:solidFill>
              <a:highlight>
                <a:srgbClr val="FFFFFF"/>
              </a:highlight>
              <a:latin typeface="Quattrocento Sans"/>
              <a:ea typeface="Quattrocento Sans"/>
              <a:cs typeface="Quattrocento Sans"/>
              <a:sym typeface="Quattrocento Sans"/>
            </a:endParaRPr>
          </a:p>
          <a:p>
            <a:pPr marL="0" lvl="0" indent="0" algn="l" rtl="0">
              <a:spcBef>
                <a:spcPts val="480"/>
              </a:spcBef>
              <a:spcAft>
                <a:spcPts val="0"/>
              </a:spcAft>
              <a:buNone/>
            </a:pPr>
            <a:r>
              <a:rPr lang="en-US" sz="2900" b="1" dirty="0">
                <a:solidFill>
                  <a:srgbClr val="1B1B1B"/>
                </a:solidFill>
                <a:highlight>
                  <a:srgbClr val="FFFFFF"/>
                </a:highlight>
                <a:latin typeface="Quattrocento Sans"/>
                <a:ea typeface="Quattrocento Sans"/>
                <a:cs typeface="Quattrocento Sans"/>
                <a:sym typeface="Quattrocento Sans"/>
              </a:rPr>
              <a:t>Test case 4</a:t>
            </a:r>
            <a:r>
              <a:rPr lang="en-US" sz="2900" dirty="0">
                <a:solidFill>
                  <a:srgbClr val="1B1B1B"/>
                </a:solidFill>
                <a:highlight>
                  <a:srgbClr val="FFFFFF"/>
                </a:highlight>
                <a:latin typeface="Quattrocento Sans"/>
                <a:ea typeface="Quattrocento Sans"/>
                <a:cs typeface="Quattrocento Sans"/>
                <a:sym typeface="Quattrocento Sans"/>
              </a:rPr>
              <a:t>: Tên đăng nhập + mật khẩu đúng = Thực hiện thành công. Được chuyển đến màn hình trang chủ.</a:t>
            </a:r>
            <a:endParaRPr sz="2900" dirty="0">
              <a:solidFill>
                <a:srgbClr val="1B1B1B"/>
              </a:solidFill>
              <a:highlight>
                <a:srgbClr val="FFFFFF"/>
              </a:highlight>
              <a:latin typeface="Quattrocento Sans"/>
              <a:ea typeface="Quattrocento Sans"/>
              <a:cs typeface="Quattrocento Sans"/>
              <a:sym typeface="Quattrocento Sans"/>
            </a:endParaRPr>
          </a:p>
          <a:p>
            <a:pPr marL="0" lvl="0" indent="0" algn="l" rtl="0">
              <a:spcBef>
                <a:spcPts val="480"/>
              </a:spcBef>
              <a:spcAft>
                <a:spcPts val="0"/>
              </a:spcAft>
              <a:buNone/>
            </a:pPr>
            <a:endParaRPr sz="2900" b="1" dirty="0">
              <a:solidFill>
                <a:srgbClr val="1B1B1B"/>
              </a:solidFill>
              <a:highlight>
                <a:srgbClr val="FFFFFF"/>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g115e76f5ad1_0_64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blackbox test techniques</a:t>
            </a:r>
            <a:endParaRPr/>
          </a:p>
        </p:txBody>
      </p:sp>
      <p:sp>
        <p:nvSpPr>
          <p:cNvPr id="336" name="Google Shape;336;g115e76f5ad1_0_641"/>
          <p:cNvSpPr txBox="1"/>
          <p:nvPr/>
        </p:nvSpPr>
        <p:spPr>
          <a:xfrm>
            <a:off x="617100" y="1701675"/>
            <a:ext cx="11425200" cy="4883400"/>
          </a:xfrm>
          <a:prstGeom prst="rect">
            <a:avLst/>
          </a:prstGeom>
          <a:noFill/>
          <a:ln>
            <a:noFill/>
          </a:ln>
        </p:spPr>
        <p:txBody>
          <a:bodyPr spcFirstLastPara="1" wrap="square" lIns="91425" tIns="45700" rIns="91425" bIns="45700" anchor="t" anchorCtr="0">
            <a:normAutofit/>
          </a:bodyPr>
          <a:lstStyle/>
          <a:p>
            <a:pPr marL="742950" lvl="1" indent="-368300" algn="l" rtl="0">
              <a:spcBef>
                <a:spcPts val="480"/>
              </a:spcBef>
              <a:spcAft>
                <a:spcPts val="0"/>
              </a:spcAft>
              <a:buClr>
                <a:srgbClr val="FF5A33"/>
              </a:buClr>
              <a:buSzPts val="3700"/>
              <a:buFont typeface="Quattrocento Sans"/>
              <a:buChar char="❖"/>
            </a:pPr>
            <a:r>
              <a:rPr lang="en-US" sz="3700">
                <a:solidFill>
                  <a:srgbClr val="333333"/>
                </a:solidFill>
                <a:highlight>
                  <a:schemeClr val="lt1"/>
                </a:highlight>
                <a:latin typeface="Quattrocento Sans"/>
                <a:ea typeface="Quattrocento Sans"/>
                <a:cs typeface="Quattrocento Sans"/>
                <a:sym typeface="Quattrocento Sans"/>
              </a:rPr>
              <a:t>Mô tả các quy tắc nghiệp vụ phức tạp dưới dạng dễ đọc và dễ kiểm soát.</a:t>
            </a:r>
            <a:endParaRPr sz="3700">
              <a:solidFill>
                <a:srgbClr val="333333"/>
              </a:solidFill>
              <a:highlight>
                <a:schemeClr val="lt1"/>
              </a:highlight>
              <a:latin typeface="Quattrocento Sans"/>
              <a:ea typeface="Quattrocento Sans"/>
              <a:cs typeface="Quattrocento Sans"/>
              <a:sym typeface="Quattrocento Sans"/>
            </a:endParaRPr>
          </a:p>
          <a:p>
            <a:pPr marL="742950" lvl="1" indent="-368300" algn="l" rtl="0">
              <a:spcBef>
                <a:spcPts val="480"/>
              </a:spcBef>
              <a:spcAft>
                <a:spcPts val="0"/>
              </a:spcAft>
              <a:buClr>
                <a:srgbClr val="FF5A33"/>
              </a:buClr>
              <a:buSzPts val="3700"/>
              <a:buFont typeface="Quattrocento Sans"/>
              <a:buChar char="❖"/>
            </a:pPr>
            <a:r>
              <a:rPr lang="en-US" sz="3700">
                <a:solidFill>
                  <a:srgbClr val="333333"/>
                </a:solidFill>
                <a:highlight>
                  <a:schemeClr val="lt1"/>
                </a:highlight>
                <a:latin typeface="Quattrocento Sans"/>
                <a:ea typeface="Quattrocento Sans"/>
                <a:cs typeface="Quattrocento Sans"/>
                <a:sym typeface="Quattrocento Sans"/>
              </a:rPr>
              <a:t>Được dùng làm tài liệu khi làm việc với stakeholders - các bên liên quan và các thành viên non-technical trong team dự án vì bảng quyết định trình bày, minh họa các vấn đề dưới dạng bảng giúp cho mọi người dễ hiểu hơn.</a:t>
            </a:r>
            <a:endParaRPr sz="3700">
              <a:solidFill>
                <a:srgbClr val="333333"/>
              </a:solidFill>
              <a:highlight>
                <a:schemeClr val="lt1"/>
              </a:highlight>
              <a:latin typeface="Quattrocento Sans"/>
              <a:ea typeface="Quattrocento Sans"/>
              <a:cs typeface="Quattrocento Sans"/>
              <a:sym typeface="Quattrocento Sans"/>
            </a:endParaRPr>
          </a:p>
        </p:txBody>
      </p:sp>
      <p:sp>
        <p:nvSpPr>
          <p:cNvPr id="337" name="Google Shape;337;g115e76f5ad1_0_641"/>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Ưu điểm Kỹ thuật bảng quyết định</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36">
                                            <p:txEl>
                                              <p:pRg st="0" end="0"/>
                                            </p:txEl>
                                          </p:spTgt>
                                        </p:tgtEl>
                                        <p:attrNameLst>
                                          <p:attrName>style.visibility</p:attrName>
                                        </p:attrNameLst>
                                      </p:cBhvr>
                                      <p:to>
                                        <p:strVal val="visible"/>
                                      </p:to>
                                    </p:set>
                                    <p:anim calcmode="lin" valueType="num">
                                      <p:cBhvr additive="base">
                                        <p:cTn id="7" dur="1000"/>
                                        <p:tgtEl>
                                          <p:spTgt spid="336">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36">
                                            <p:txEl>
                                              <p:pRg st="1" end="1"/>
                                            </p:txEl>
                                          </p:spTgt>
                                        </p:tgtEl>
                                        <p:attrNameLst>
                                          <p:attrName>style.visibility</p:attrName>
                                        </p:attrNameLst>
                                      </p:cBhvr>
                                      <p:to>
                                        <p:strVal val="visible"/>
                                      </p:to>
                                    </p:set>
                                    <p:anim calcmode="lin" valueType="num">
                                      <p:cBhvr additive="base">
                                        <p:cTn id="12" dur="1000"/>
                                        <p:tgtEl>
                                          <p:spTgt spid="336">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g115e76f5ad1_0_67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blackbox test techniques</a:t>
            </a:r>
            <a:endParaRPr/>
          </a:p>
        </p:txBody>
      </p:sp>
      <p:sp>
        <p:nvSpPr>
          <p:cNvPr id="343" name="Google Shape;343;g115e76f5ad1_0_678"/>
          <p:cNvSpPr txBox="1"/>
          <p:nvPr/>
        </p:nvSpPr>
        <p:spPr>
          <a:xfrm>
            <a:off x="617100" y="987300"/>
            <a:ext cx="11470200" cy="5870700"/>
          </a:xfrm>
          <a:prstGeom prst="rect">
            <a:avLst/>
          </a:prstGeom>
          <a:noFill/>
          <a:ln>
            <a:noFill/>
          </a:ln>
        </p:spPr>
        <p:txBody>
          <a:bodyPr spcFirstLastPara="1" wrap="square" lIns="91425" tIns="45700" rIns="91425" bIns="45700" anchor="t" anchorCtr="0">
            <a:normAutofit/>
          </a:bodyPr>
          <a:lstStyle/>
          <a:p>
            <a:pPr marL="742950" lvl="1" indent="-368300" algn="l" rtl="0">
              <a:spcBef>
                <a:spcPts val="480"/>
              </a:spcBef>
              <a:spcAft>
                <a:spcPts val="0"/>
              </a:spcAft>
              <a:buClr>
                <a:srgbClr val="FF5A33"/>
              </a:buClr>
              <a:buSzPts val="3700"/>
              <a:buFont typeface="Quattrocento Sans"/>
              <a:buChar char="❖"/>
            </a:pPr>
            <a:r>
              <a:rPr lang="en-US" sz="3700">
                <a:solidFill>
                  <a:srgbClr val="333333"/>
                </a:solidFill>
                <a:highlight>
                  <a:schemeClr val="lt1"/>
                </a:highlight>
                <a:latin typeface="Quattrocento Sans"/>
                <a:ea typeface="Quattrocento Sans"/>
                <a:cs typeface="Quattrocento Sans"/>
                <a:sym typeface="Quattrocento Sans"/>
              </a:rPr>
              <a:t>Dễ dàng xây dựng và chuyển đổi thành một bộ quy tắc. Có thể được sử dụng trong quá trình tạo và test các test case hoặc kiểm tra logic của hệ thống dựa vào knowledge-based của hệ thống.</a:t>
            </a:r>
            <a:endParaRPr sz="3700">
              <a:solidFill>
                <a:srgbClr val="333333"/>
              </a:solidFill>
              <a:highlight>
                <a:schemeClr val="lt1"/>
              </a:highlight>
              <a:latin typeface="Quattrocento Sans"/>
              <a:ea typeface="Quattrocento Sans"/>
              <a:cs typeface="Quattrocento Sans"/>
              <a:sym typeface="Quattrocento Sans"/>
            </a:endParaRPr>
          </a:p>
          <a:p>
            <a:pPr marL="742950" lvl="1" indent="-368300" algn="l" rtl="0">
              <a:spcBef>
                <a:spcPts val="480"/>
              </a:spcBef>
              <a:spcAft>
                <a:spcPts val="0"/>
              </a:spcAft>
              <a:buClr>
                <a:srgbClr val="FF5A33"/>
              </a:buClr>
              <a:buSzPts val="3700"/>
              <a:buFont typeface="Quattrocento Sans"/>
              <a:buChar char="❖"/>
            </a:pPr>
            <a:r>
              <a:rPr lang="en-US" sz="3700">
                <a:solidFill>
                  <a:srgbClr val="333333"/>
                </a:solidFill>
                <a:highlight>
                  <a:schemeClr val="lt1"/>
                </a:highlight>
                <a:latin typeface="Quattrocento Sans"/>
                <a:ea typeface="Quattrocento Sans"/>
                <a:cs typeface="Quattrocento Sans"/>
                <a:sym typeface="Quattrocento Sans"/>
              </a:rPr>
              <a:t>Dựa vào bảng quyết định có thể phát hiện ra một số test case mà khi xây dựng test case theo cách thông thường tester dễ bị thiếu.</a:t>
            </a:r>
            <a:endParaRPr sz="3700">
              <a:solidFill>
                <a:srgbClr val="333333"/>
              </a:solidFill>
              <a:highlight>
                <a:schemeClr val="lt1"/>
              </a:highlight>
              <a:latin typeface="Quattrocento Sans"/>
              <a:ea typeface="Quattrocento Sans"/>
              <a:cs typeface="Quattrocento Sans"/>
              <a:sym typeface="Quattrocento Sans"/>
            </a:endParaRPr>
          </a:p>
          <a:p>
            <a:pPr marL="742950" lvl="1" indent="-368300" algn="l" rtl="0">
              <a:spcBef>
                <a:spcPts val="480"/>
              </a:spcBef>
              <a:spcAft>
                <a:spcPts val="0"/>
              </a:spcAft>
              <a:buClr>
                <a:srgbClr val="FF5A33"/>
              </a:buClr>
              <a:buSzPts val="3700"/>
              <a:buFont typeface="Quattrocento Sans"/>
              <a:buChar char="❖"/>
            </a:pPr>
            <a:r>
              <a:rPr lang="en-US" sz="3700">
                <a:solidFill>
                  <a:srgbClr val="333333"/>
                </a:solidFill>
                <a:highlight>
                  <a:schemeClr val="lt1"/>
                </a:highlight>
                <a:latin typeface="Quattrocento Sans"/>
                <a:ea typeface="Quattrocento Sans"/>
                <a:cs typeface="Quattrocento Sans"/>
                <a:sym typeface="Quattrocento Sans"/>
              </a:rPr>
              <a:t>Xác định lượng test case tối thiểu với độ bao phủ tối đa.</a:t>
            </a:r>
            <a:endParaRPr sz="370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43">
                                            <p:txEl>
                                              <p:pRg st="0" end="0"/>
                                            </p:txEl>
                                          </p:spTgt>
                                        </p:tgtEl>
                                        <p:attrNameLst>
                                          <p:attrName>style.visibility</p:attrName>
                                        </p:attrNameLst>
                                      </p:cBhvr>
                                      <p:to>
                                        <p:strVal val="visible"/>
                                      </p:to>
                                    </p:set>
                                    <p:anim calcmode="lin" valueType="num">
                                      <p:cBhvr additive="base">
                                        <p:cTn id="7" dur="1000"/>
                                        <p:tgtEl>
                                          <p:spTgt spid="343">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43">
                                            <p:txEl>
                                              <p:pRg st="1" end="1"/>
                                            </p:txEl>
                                          </p:spTgt>
                                        </p:tgtEl>
                                        <p:attrNameLst>
                                          <p:attrName>style.visibility</p:attrName>
                                        </p:attrNameLst>
                                      </p:cBhvr>
                                      <p:to>
                                        <p:strVal val="visible"/>
                                      </p:to>
                                    </p:set>
                                    <p:anim calcmode="lin" valueType="num">
                                      <p:cBhvr additive="base">
                                        <p:cTn id="12" dur="1000"/>
                                        <p:tgtEl>
                                          <p:spTgt spid="343">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43">
                                            <p:txEl>
                                              <p:pRg st="2" end="2"/>
                                            </p:txEl>
                                          </p:spTgt>
                                        </p:tgtEl>
                                        <p:attrNameLst>
                                          <p:attrName>style.visibility</p:attrName>
                                        </p:attrNameLst>
                                      </p:cBhvr>
                                      <p:to>
                                        <p:strVal val="visible"/>
                                      </p:to>
                                    </p:set>
                                    <p:anim calcmode="lin" valueType="num">
                                      <p:cBhvr additive="base">
                                        <p:cTn id="17" dur="1000"/>
                                        <p:tgtEl>
                                          <p:spTgt spid="343">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g115e76f5ad1_0_10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Nội dung</a:t>
            </a:r>
            <a:endParaRPr/>
          </a:p>
        </p:txBody>
      </p:sp>
      <p:pic>
        <p:nvPicPr>
          <p:cNvPr id="215" name="Google Shape;215;g115e76f5ad1_0_103" descr="D:\Pictures\PNG\present.png"/>
          <p:cNvPicPr preferRelativeResize="0"/>
          <p:nvPr/>
        </p:nvPicPr>
        <p:blipFill rotWithShape="1">
          <a:blip r:embed="rId3">
            <a:alphaModFix/>
          </a:blip>
          <a:srcRect/>
          <a:stretch/>
        </p:blipFill>
        <p:spPr>
          <a:xfrm flipH="1">
            <a:off x="9268820" y="1017269"/>
            <a:ext cx="2313580" cy="5356860"/>
          </a:xfrm>
          <a:prstGeom prst="rect">
            <a:avLst/>
          </a:prstGeom>
          <a:noFill/>
          <a:ln>
            <a:noFill/>
          </a:ln>
        </p:spPr>
      </p:pic>
      <p:sp>
        <p:nvSpPr>
          <p:cNvPr id="216" name="Google Shape;216;g115e76f5ad1_0_103"/>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7" name="Google Shape;217;g115e76f5ad1_0_103"/>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Calibri"/>
              <a:ea typeface="Calibri"/>
              <a:cs typeface="Calibri"/>
              <a:sym typeface="Calibri"/>
            </a:endParaRPr>
          </a:p>
        </p:txBody>
      </p:sp>
      <p:sp>
        <p:nvSpPr>
          <p:cNvPr id="218" name="Google Shape;218;g115e76f5ad1_0_103"/>
          <p:cNvSpPr txBox="1"/>
          <p:nvPr/>
        </p:nvSpPr>
        <p:spPr>
          <a:xfrm>
            <a:off x="894600" y="2067600"/>
            <a:ext cx="8374200" cy="4257000"/>
          </a:xfrm>
          <a:prstGeom prst="rect">
            <a:avLst/>
          </a:prstGeom>
          <a:noFill/>
          <a:ln>
            <a:noFill/>
          </a:ln>
        </p:spPr>
        <p:txBody>
          <a:bodyPr spcFirstLastPara="1" wrap="square" lIns="91425" tIns="45700" rIns="91425" bIns="45700" anchor="t" anchorCtr="0">
            <a:noAutofit/>
          </a:bodyPr>
          <a:lstStyle/>
          <a:p>
            <a:pPr marL="457200" lvl="0" indent="-438150" algn="l" rtl="0">
              <a:lnSpc>
                <a:spcPct val="115000"/>
              </a:lnSpc>
              <a:spcBef>
                <a:spcPts val="0"/>
              </a:spcBef>
              <a:spcAft>
                <a:spcPts val="0"/>
              </a:spcAft>
              <a:buClr>
                <a:srgbClr val="333333"/>
              </a:buClr>
              <a:buSzPts val="3300"/>
              <a:buFont typeface="Quattrocento Sans"/>
              <a:buChar char="•"/>
            </a:pPr>
            <a:r>
              <a:rPr lang="en-US" sz="2500" b="1" dirty="0">
                <a:solidFill>
                  <a:srgbClr val="333333"/>
                </a:solidFill>
                <a:latin typeface="Quattrocento Sans"/>
                <a:ea typeface="Quattrocento Sans"/>
                <a:cs typeface="Quattrocento Sans"/>
                <a:sym typeface="Quattrocento Sans"/>
              </a:rPr>
              <a:t>Black-box Test Techniques - Kỹ thuật kiểm thử hộp đen</a:t>
            </a:r>
            <a:endParaRPr sz="2500" b="1" dirty="0">
              <a:solidFill>
                <a:srgbClr val="333333"/>
              </a:solidFill>
              <a:latin typeface="Quattrocento Sans"/>
              <a:ea typeface="Quattrocento Sans"/>
              <a:cs typeface="Quattrocento Sans"/>
              <a:sym typeface="Quattrocento Sans"/>
            </a:endParaRPr>
          </a:p>
          <a:p>
            <a:pPr marL="914400" lvl="1" indent="-387350" algn="l" rtl="0">
              <a:lnSpc>
                <a:spcPct val="115000"/>
              </a:lnSpc>
              <a:spcBef>
                <a:spcPts val="0"/>
              </a:spcBef>
              <a:spcAft>
                <a:spcPts val="0"/>
              </a:spcAft>
              <a:buClr>
                <a:srgbClr val="333333"/>
              </a:buClr>
              <a:buSzPts val="2500"/>
              <a:buFont typeface="Quattrocento Sans"/>
              <a:buChar char="○"/>
            </a:pPr>
            <a:r>
              <a:rPr lang="en-US" sz="2500" b="1" dirty="0">
                <a:solidFill>
                  <a:srgbClr val="333333"/>
                </a:solidFill>
                <a:latin typeface="Quattrocento Sans"/>
                <a:ea typeface="Quattrocento Sans"/>
                <a:cs typeface="Quattrocento Sans"/>
                <a:sym typeface="Quattrocento Sans"/>
              </a:rPr>
              <a:t>Kỹ thuật phân </a:t>
            </a:r>
            <a:r>
              <a:rPr lang="en-US" sz="2500" b="1" dirty="0" err="1">
                <a:solidFill>
                  <a:srgbClr val="333333"/>
                </a:solidFill>
                <a:latin typeface="Quattrocento Sans"/>
                <a:ea typeface="Quattrocento Sans"/>
                <a:cs typeface="Quattrocento Sans"/>
                <a:sym typeface="Quattrocento Sans"/>
              </a:rPr>
              <a:t>vùng</a:t>
            </a:r>
            <a:r>
              <a:rPr lang="en-US" sz="2500" b="1" dirty="0">
                <a:solidFill>
                  <a:srgbClr val="333333"/>
                </a:solidFill>
                <a:latin typeface="Quattrocento Sans"/>
                <a:ea typeface="Quattrocento Sans"/>
                <a:cs typeface="Quattrocento Sans"/>
                <a:sym typeface="Quattrocento Sans"/>
              </a:rPr>
              <a:t> tương </a:t>
            </a:r>
            <a:r>
              <a:rPr lang="en-US" sz="2500" b="1" dirty="0" err="1">
                <a:solidFill>
                  <a:srgbClr val="333333"/>
                </a:solidFill>
                <a:latin typeface="Quattrocento Sans"/>
                <a:ea typeface="Quattrocento Sans"/>
                <a:cs typeface="Quattrocento Sans"/>
                <a:sym typeface="Quattrocento Sans"/>
              </a:rPr>
              <a:t>đương</a:t>
            </a:r>
            <a:endParaRPr sz="2500" b="1" dirty="0">
              <a:solidFill>
                <a:srgbClr val="333333"/>
              </a:solidFill>
              <a:latin typeface="Quattrocento Sans"/>
              <a:ea typeface="Quattrocento Sans"/>
              <a:cs typeface="Quattrocento Sans"/>
              <a:sym typeface="Quattrocento Sans"/>
            </a:endParaRPr>
          </a:p>
          <a:p>
            <a:pPr marL="914400" lvl="1" indent="-387350" algn="l" rtl="0">
              <a:lnSpc>
                <a:spcPct val="115000"/>
              </a:lnSpc>
              <a:spcBef>
                <a:spcPts val="0"/>
              </a:spcBef>
              <a:spcAft>
                <a:spcPts val="0"/>
              </a:spcAft>
              <a:buClr>
                <a:srgbClr val="333333"/>
              </a:buClr>
              <a:buSzPts val="2500"/>
              <a:buFont typeface="Quattrocento Sans"/>
              <a:buChar char="○"/>
            </a:pPr>
            <a:r>
              <a:rPr lang="en-US" sz="2500" b="1" dirty="0">
                <a:solidFill>
                  <a:srgbClr val="333333"/>
                </a:solidFill>
                <a:latin typeface="Quattrocento Sans"/>
                <a:ea typeface="Quattrocento Sans"/>
                <a:cs typeface="Quattrocento Sans"/>
                <a:sym typeface="Quattrocento Sans"/>
              </a:rPr>
              <a:t>Kỹ thuật phân tích giá trị </a:t>
            </a:r>
            <a:r>
              <a:rPr lang="en-US" sz="2500" b="1" dirty="0" err="1">
                <a:solidFill>
                  <a:srgbClr val="333333"/>
                </a:solidFill>
                <a:latin typeface="Quattrocento Sans"/>
                <a:ea typeface="Quattrocento Sans"/>
                <a:cs typeface="Quattrocento Sans"/>
                <a:sym typeface="Quattrocento Sans"/>
              </a:rPr>
              <a:t>biên</a:t>
            </a:r>
            <a:endParaRPr sz="2500" b="1" dirty="0">
              <a:solidFill>
                <a:srgbClr val="333333"/>
              </a:solidFill>
              <a:latin typeface="Quattrocento Sans"/>
              <a:ea typeface="Quattrocento Sans"/>
              <a:cs typeface="Quattrocento Sans"/>
              <a:sym typeface="Quattrocento Sans"/>
            </a:endParaRPr>
          </a:p>
          <a:p>
            <a:pPr marL="914400" lvl="1" indent="-387350" algn="l" rtl="0">
              <a:lnSpc>
                <a:spcPct val="115000"/>
              </a:lnSpc>
              <a:spcBef>
                <a:spcPts val="0"/>
              </a:spcBef>
              <a:spcAft>
                <a:spcPts val="0"/>
              </a:spcAft>
              <a:buClr>
                <a:srgbClr val="333333"/>
              </a:buClr>
              <a:buSzPts val="2500"/>
              <a:buFont typeface="Quattrocento Sans"/>
              <a:buChar char="○"/>
            </a:pPr>
            <a:r>
              <a:rPr lang="en-US" sz="2500" b="1" dirty="0">
                <a:solidFill>
                  <a:srgbClr val="333333"/>
                </a:solidFill>
                <a:latin typeface="Quattrocento Sans"/>
                <a:ea typeface="Quattrocento Sans"/>
                <a:cs typeface="Quattrocento Sans"/>
                <a:sym typeface="Quattrocento Sans"/>
              </a:rPr>
              <a:t>Kỹ thuật bảng quyết định</a:t>
            </a:r>
            <a:endParaRPr sz="2500" b="1" dirty="0">
              <a:solidFill>
                <a:srgbClr val="333333"/>
              </a:solidFill>
              <a:latin typeface="Quattrocento Sans"/>
              <a:ea typeface="Quattrocento Sans"/>
              <a:cs typeface="Quattrocento Sans"/>
              <a:sym typeface="Quattrocento Sans"/>
            </a:endParaRPr>
          </a:p>
          <a:p>
            <a:pPr marL="457200" lvl="0" indent="-438150" algn="l" rtl="0">
              <a:lnSpc>
                <a:spcPct val="115000"/>
              </a:lnSpc>
              <a:spcBef>
                <a:spcPts val="0"/>
              </a:spcBef>
              <a:spcAft>
                <a:spcPts val="0"/>
              </a:spcAft>
              <a:buClr>
                <a:srgbClr val="333333"/>
              </a:buClr>
              <a:buSzPts val="3300"/>
              <a:buFont typeface="Quattrocento Sans"/>
              <a:buChar char="•"/>
            </a:pPr>
            <a:r>
              <a:rPr lang="en-US" sz="2500" b="1" dirty="0">
                <a:solidFill>
                  <a:srgbClr val="333333"/>
                </a:solidFill>
                <a:latin typeface="Quattrocento Sans"/>
                <a:ea typeface="Quattrocento Sans"/>
                <a:cs typeface="Quattrocento Sans"/>
                <a:sym typeface="Quattrocento Sans"/>
              </a:rPr>
              <a:t>Experience base Techniques - Kỹ thuật kiểm thử dựa trên kinh nghiệm</a:t>
            </a:r>
            <a:endParaRPr sz="2500" b="1" dirty="0">
              <a:solidFill>
                <a:srgbClr val="333333"/>
              </a:solidFill>
              <a:latin typeface="Quattrocento Sans"/>
              <a:ea typeface="Quattrocento Sans"/>
              <a:cs typeface="Quattrocento Sans"/>
              <a:sym typeface="Quattrocento Sans"/>
            </a:endParaRPr>
          </a:p>
          <a:p>
            <a:pPr marL="914400" lvl="1" indent="-387350" algn="l" rtl="0">
              <a:lnSpc>
                <a:spcPct val="115000"/>
              </a:lnSpc>
              <a:spcBef>
                <a:spcPts val="0"/>
              </a:spcBef>
              <a:spcAft>
                <a:spcPts val="0"/>
              </a:spcAft>
              <a:buClr>
                <a:srgbClr val="333333"/>
              </a:buClr>
              <a:buSzPts val="2500"/>
              <a:buFont typeface="Quattrocento Sans"/>
              <a:buChar char="○"/>
            </a:pPr>
            <a:r>
              <a:rPr lang="en-US" sz="2500" b="1" dirty="0">
                <a:solidFill>
                  <a:srgbClr val="333333"/>
                </a:solidFill>
                <a:latin typeface="Quattrocento Sans"/>
                <a:ea typeface="Quattrocento Sans"/>
                <a:cs typeface="Quattrocento Sans"/>
                <a:sym typeface="Quattrocento Sans"/>
              </a:rPr>
              <a:t>Kỹ thuật thăm </a:t>
            </a:r>
            <a:r>
              <a:rPr lang="en-US" sz="2500" b="1" dirty="0" err="1">
                <a:solidFill>
                  <a:srgbClr val="333333"/>
                </a:solidFill>
                <a:latin typeface="Quattrocento Sans"/>
                <a:ea typeface="Quattrocento Sans"/>
                <a:cs typeface="Quattrocento Sans"/>
                <a:sym typeface="Quattrocento Sans"/>
              </a:rPr>
              <a:t>dò</a:t>
            </a:r>
            <a:endParaRPr sz="2500" b="1" dirty="0">
              <a:solidFill>
                <a:srgbClr val="333333"/>
              </a:solidFill>
              <a:latin typeface="Quattrocento Sans"/>
              <a:ea typeface="Quattrocento Sans"/>
              <a:cs typeface="Quattrocento Sans"/>
              <a:sym typeface="Quattrocento Sans"/>
            </a:endParaRPr>
          </a:p>
          <a:p>
            <a:pPr marL="914400" lvl="1" indent="-387350" algn="l" rtl="0">
              <a:lnSpc>
                <a:spcPct val="115000"/>
              </a:lnSpc>
              <a:spcBef>
                <a:spcPts val="0"/>
              </a:spcBef>
              <a:spcAft>
                <a:spcPts val="0"/>
              </a:spcAft>
              <a:buClr>
                <a:srgbClr val="333333"/>
              </a:buClr>
              <a:buSzPts val="2500"/>
              <a:buFont typeface="Quattrocento Sans"/>
              <a:buChar char="○"/>
            </a:pPr>
            <a:r>
              <a:rPr lang="en-US" sz="2500" b="1" dirty="0">
                <a:solidFill>
                  <a:srgbClr val="333333"/>
                </a:solidFill>
                <a:latin typeface="Quattrocento Sans"/>
                <a:ea typeface="Quattrocento Sans"/>
                <a:cs typeface="Quattrocento Sans"/>
                <a:sym typeface="Quattrocento Sans"/>
              </a:rPr>
              <a:t>Kỹ thuật đoán lỗi</a:t>
            </a:r>
            <a:endParaRPr sz="2500" b="1" dirty="0">
              <a:solidFill>
                <a:srgbClr val="333333"/>
              </a:solidFill>
              <a:latin typeface="Quattrocento Sans"/>
              <a:ea typeface="Quattrocento Sans"/>
              <a:cs typeface="Quattrocento Sans"/>
              <a:sym typeface="Quattrocento Sans"/>
            </a:endParaRPr>
          </a:p>
          <a:p>
            <a:pPr marL="914400" lvl="1" indent="-387350" algn="l" rtl="0">
              <a:lnSpc>
                <a:spcPct val="115000"/>
              </a:lnSpc>
              <a:spcBef>
                <a:spcPts val="0"/>
              </a:spcBef>
              <a:spcAft>
                <a:spcPts val="0"/>
              </a:spcAft>
              <a:buClr>
                <a:srgbClr val="333333"/>
              </a:buClr>
              <a:buSzPts val="2500"/>
              <a:buFont typeface="Quattrocento Sans"/>
              <a:buChar char="○"/>
            </a:pPr>
            <a:r>
              <a:rPr lang="en-US" sz="2500" b="1" dirty="0">
                <a:solidFill>
                  <a:srgbClr val="333333"/>
                </a:solidFill>
                <a:latin typeface="Quattrocento Sans"/>
                <a:ea typeface="Quattrocento Sans"/>
                <a:cs typeface="Quattrocento Sans"/>
                <a:sym typeface="Quattrocento Sans"/>
              </a:rPr>
              <a:t>Kỹ thuật dựa trên danh mục kiểm tra</a:t>
            </a:r>
            <a:endParaRPr sz="2500" b="1" dirty="0">
              <a:solidFill>
                <a:srgbClr val="333333"/>
              </a:solidFill>
              <a:latin typeface="Quattrocento Sans"/>
              <a:ea typeface="Quattrocento Sans"/>
              <a:cs typeface="Quattrocento Sans"/>
              <a:sym typeface="Quattrocento Sans"/>
            </a:endParaRPr>
          </a:p>
        </p:txBody>
      </p:sp>
      <p:sp>
        <p:nvSpPr>
          <p:cNvPr id="219" name="Google Shape;219;g115e76f5ad1_0_103"/>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i="0" u="none" strike="noStrike" cap="none">
                <a:solidFill>
                  <a:srgbClr val="F79646"/>
                </a:solidFill>
                <a:latin typeface="Quattrocento Sans"/>
                <a:ea typeface="Quattrocento Sans"/>
                <a:cs typeface="Quattrocento Sans"/>
                <a:sym typeface="Quattrocento Sans"/>
              </a:rPr>
              <a:t>Nội dung bài học</a:t>
            </a:r>
            <a:endParaRPr sz="2800" b="1" i="0" u="none" strike="noStrike" cap="none">
              <a:solidFill>
                <a:srgbClr val="F79646"/>
              </a:solidFill>
              <a:latin typeface="Quattrocento Sans"/>
              <a:ea typeface="Quattrocento Sans"/>
              <a:cs typeface="Quattrocento Sans"/>
              <a:sym typeface="Quattrocen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g115e76f5ad1_0_64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blackbox test techniques</a:t>
            </a:r>
            <a:endParaRPr/>
          </a:p>
        </p:txBody>
      </p:sp>
      <p:sp>
        <p:nvSpPr>
          <p:cNvPr id="349" name="Google Shape;349;g115e76f5ad1_0_647"/>
          <p:cNvSpPr txBox="1"/>
          <p:nvPr/>
        </p:nvSpPr>
        <p:spPr>
          <a:xfrm>
            <a:off x="617100" y="1701675"/>
            <a:ext cx="11425200" cy="4883400"/>
          </a:xfrm>
          <a:prstGeom prst="rect">
            <a:avLst/>
          </a:prstGeom>
          <a:noFill/>
          <a:ln>
            <a:noFill/>
          </a:ln>
        </p:spPr>
        <p:txBody>
          <a:bodyPr spcFirstLastPara="1" wrap="square" lIns="91425" tIns="45700" rIns="91425" bIns="45700" anchor="t" anchorCtr="0">
            <a:normAutofit/>
          </a:bodyPr>
          <a:lstStyle/>
          <a:p>
            <a:pPr marL="742950" lvl="1" indent="-368300" algn="l" rtl="0">
              <a:spcBef>
                <a:spcPts val="480"/>
              </a:spcBef>
              <a:spcAft>
                <a:spcPts val="0"/>
              </a:spcAft>
              <a:buClr>
                <a:srgbClr val="FF5A33"/>
              </a:buClr>
              <a:buSzPts val="3700"/>
              <a:buFont typeface="Quattrocento Sans"/>
              <a:buChar char="❖"/>
            </a:pPr>
            <a:r>
              <a:rPr lang="en-US" sz="3700">
                <a:solidFill>
                  <a:srgbClr val="333333"/>
                </a:solidFill>
                <a:highlight>
                  <a:schemeClr val="lt1"/>
                </a:highlight>
                <a:latin typeface="Quattrocento Sans"/>
                <a:ea typeface="Quattrocento Sans"/>
                <a:cs typeface="Quattrocento Sans"/>
                <a:sym typeface="Quattrocento Sans"/>
              </a:rPr>
              <a:t>Khi số lượng input đầu vào tăng thì Decision table sẽ trở nên phức tạp hơn.</a:t>
            </a:r>
            <a:endParaRPr sz="3700">
              <a:solidFill>
                <a:srgbClr val="333333"/>
              </a:solidFill>
              <a:highlight>
                <a:schemeClr val="lt1"/>
              </a:highlight>
              <a:latin typeface="Quattrocento Sans"/>
              <a:ea typeface="Quattrocento Sans"/>
              <a:cs typeface="Quattrocento Sans"/>
              <a:sym typeface="Quattrocento Sans"/>
            </a:endParaRPr>
          </a:p>
          <a:p>
            <a:pPr marL="742950" lvl="1" indent="-368300" algn="l" rtl="0">
              <a:spcBef>
                <a:spcPts val="480"/>
              </a:spcBef>
              <a:spcAft>
                <a:spcPts val="0"/>
              </a:spcAft>
              <a:buClr>
                <a:srgbClr val="FF5A33"/>
              </a:buClr>
              <a:buSzPts val="3700"/>
              <a:buFont typeface="Quattrocento Sans"/>
              <a:buChar char="❖"/>
            </a:pPr>
            <a:r>
              <a:rPr lang="en-US" sz="3700">
                <a:solidFill>
                  <a:srgbClr val="333333"/>
                </a:solidFill>
                <a:highlight>
                  <a:schemeClr val="lt1"/>
                </a:highlight>
                <a:latin typeface="Quattrocento Sans"/>
                <a:ea typeface="Quattrocento Sans"/>
                <a:cs typeface="Quattrocento Sans"/>
                <a:sym typeface="Quattrocento Sans"/>
              </a:rPr>
              <a:t>Không có các bước chi tiết để thực hiện test.</a:t>
            </a:r>
            <a:endParaRPr sz="3700">
              <a:solidFill>
                <a:srgbClr val="333333"/>
              </a:solidFill>
              <a:highlight>
                <a:schemeClr val="lt1"/>
              </a:highlight>
              <a:latin typeface="Quattrocento Sans"/>
              <a:ea typeface="Quattrocento Sans"/>
              <a:cs typeface="Quattrocento Sans"/>
              <a:sym typeface="Quattrocento Sans"/>
            </a:endParaRPr>
          </a:p>
        </p:txBody>
      </p:sp>
      <p:sp>
        <p:nvSpPr>
          <p:cNvPr id="350" name="Google Shape;350;g115e76f5ad1_0_647"/>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Nhược điểm Kỹ thuật bảng quyết định</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49">
                                            <p:txEl>
                                              <p:pRg st="0" end="0"/>
                                            </p:txEl>
                                          </p:spTgt>
                                        </p:tgtEl>
                                        <p:attrNameLst>
                                          <p:attrName>style.visibility</p:attrName>
                                        </p:attrNameLst>
                                      </p:cBhvr>
                                      <p:to>
                                        <p:strVal val="visible"/>
                                      </p:to>
                                    </p:set>
                                    <p:anim calcmode="lin" valueType="num">
                                      <p:cBhvr additive="base">
                                        <p:cTn id="7" dur="1000"/>
                                        <p:tgtEl>
                                          <p:spTgt spid="349">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49">
                                            <p:txEl>
                                              <p:pRg st="1" end="1"/>
                                            </p:txEl>
                                          </p:spTgt>
                                        </p:tgtEl>
                                        <p:attrNameLst>
                                          <p:attrName>style.visibility</p:attrName>
                                        </p:attrNameLst>
                                      </p:cBhvr>
                                      <p:to>
                                        <p:strVal val="visible"/>
                                      </p:to>
                                    </p:set>
                                    <p:anim calcmode="lin" valueType="num">
                                      <p:cBhvr additive="base">
                                        <p:cTn id="12" dur="1000"/>
                                        <p:tgtEl>
                                          <p:spTgt spid="349">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g117e7af2cce_0_3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err="1"/>
              <a:t>blackbox</a:t>
            </a:r>
            <a:r>
              <a:rPr lang="en-US" dirty="0"/>
              <a:t> test techniques</a:t>
            </a:r>
            <a:endParaRPr dirty="0"/>
          </a:p>
        </p:txBody>
      </p:sp>
      <p:sp>
        <p:nvSpPr>
          <p:cNvPr id="356" name="Google Shape;356;g117e7af2cce_0_36"/>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dirty="0">
                <a:solidFill>
                  <a:srgbClr val="333333"/>
                </a:solidFill>
                <a:highlight>
                  <a:schemeClr val="lt1"/>
                </a:highlight>
                <a:latin typeface="Quattrocento Sans"/>
                <a:ea typeface="Quattrocento Sans"/>
                <a:cs typeface="Quattrocento Sans"/>
                <a:sym typeface="Quattrocento Sans"/>
              </a:rPr>
              <a:t>Kỹ thuật chuyển đổi </a:t>
            </a:r>
            <a:r>
              <a:rPr lang="en-US" sz="4000" dirty="0" err="1">
                <a:solidFill>
                  <a:srgbClr val="333333"/>
                </a:solidFill>
                <a:highlight>
                  <a:schemeClr val="lt1"/>
                </a:highlight>
                <a:latin typeface="Quattrocento Sans"/>
                <a:ea typeface="Quattrocento Sans"/>
                <a:cs typeface="Quattrocento Sans"/>
                <a:sym typeface="Quattrocento Sans"/>
              </a:rPr>
              <a:t>trạng</a:t>
            </a:r>
            <a:r>
              <a:rPr lang="en-US" sz="4000" dirty="0">
                <a:solidFill>
                  <a:srgbClr val="333333"/>
                </a:solidFill>
                <a:highlight>
                  <a:schemeClr val="lt1"/>
                </a:highlight>
                <a:latin typeface="Quattrocento Sans"/>
                <a:ea typeface="Quattrocento Sans"/>
                <a:cs typeface="Quattrocento Sans"/>
                <a:sym typeface="Quattrocento Sans"/>
              </a:rPr>
              <a:t> thái</a:t>
            </a:r>
            <a:endParaRPr sz="4000" dirty="0">
              <a:solidFill>
                <a:schemeClr val="dk1"/>
              </a:solidFill>
              <a:latin typeface="Quattrocento Sans"/>
              <a:ea typeface="Quattrocento Sans"/>
              <a:cs typeface="Quattrocento Sans"/>
              <a:sym typeface="Quattrocento Sans"/>
            </a:endParaRPr>
          </a:p>
        </p:txBody>
      </p:sp>
      <p:sp>
        <p:nvSpPr>
          <p:cNvPr id="357" name="Google Shape;357;g117e7af2cce_0_36"/>
          <p:cNvSpPr txBox="1"/>
          <p:nvPr/>
        </p:nvSpPr>
        <p:spPr>
          <a:xfrm>
            <a:off x="787675" y="1635775"/>
            <a:ext cx="10965300" cy="5040300"/>
          </a:xfrm>
          <a:prstGeom prst="rect">
            <a:avLst/>
          </a:prstGeom>
          <a:noFill/>
          <a:ln>
            <a:noFill/>
          </a:ln>
        </p:spPr>
        <p:txBody>
          <a:bodyPr spcFirstLastPara="1" wrap="square" lIns="91425" tIns="45700" rIns="91425" bIns="45700" anchor="t" anchorCtr="0">
            <a:noAutofit/>
          </a:bodyPr>
          <a:lstStyle/>
          <a:p>
            <a:pPr marL="742950" lvl="1" indent="-342900" algn="l" rtl="0">
              <a:spcBef>
                <a:spcPts val="0"/>
              </a:spcBef>
              <a:spcAft>
                <a:spcPts val="0"/>
              </a:spcAft>
              <a:buClr>
                <a:srgbClr val="FF5A33"/>
              </a:buClr>
              <a:buSzPts val="3300"/>
              <a:buFont typeface="Quattrocento Sans"/>
              <a:buChar char="❖"/>
            </a:pPr>
            <a:r>
              <a:rPr lang="en-US" sz="3300" dirty="0">
                <a:latin typeface="Quattrocento Sans"/>
                <a:ea typeface="Quattrocento Sans"/>
                <a:cs typeface="Quattrocento Sans"/>
                <a:sym typeface="Quattrocento Sans"/>
              </a:rPr>
              <a:t>Kỹ thuật chuyển đổi </a:t>
            </a:r>
            <a:r>
              <a:rPr lang="en-US" sz="3300" dirty="0" err="1">
                <a:latin typeface="Quattrocento Sans"/>
                <a:ea typeface="Quattrocento Sans"/>
                <a:cs typeface="Quattrocento Sans"/>
                <a:sym typeface="Quattrocento Sans"/>
              </a:rPr>
              <a:t>trạng</a:t>
            </a:r>
            <a:r>
              <a:rPr lang="en-US" sz="3300" dirty="0">
                <a:latin typeface="Quattrocento Sans"/>
                <a:ea typeface="Quattrocento Sans"/>
                <a:cs typeface="Quattrocento Sans"/>
                <a:sym typeface="Quattrocento Sans"/>
              </a:rPr>
              <a:t> thái(State Transition testing) là một kỹ thuật kiểm tra Hộp đen, kỹ thuật này được sử dụng khi các tính năng của một hệ thống được biểu </a:t>
            </a:r>
            <a:r>
              <a:rPr lang="en-US" sz="3300" dirty="0" err="1">
                <a:latin typeface="Quattrocento Sans"/>
                <a:ea typeface="Quattrocento Sans"/>
                <a:cs typeface="Quattrocento Sans"/>
                <a:sym typeface="Quattrocento Sans"/>
              </a:rPr>
              <a:t>diễn</a:t>
            </a:r>
            <a:r>
              <a:rPr lang="en-US" sz="3300" dirty="0">
                <a:latin typeface="Quattrocento Sans"/>
                <a:ea typeface="Quattrocento Sans"/>
                <a:cs typeface="Quattrocento Sans"/>
                <a:sym typeface="Quattrocento Sans"/>
              </a:rPr>
              <a:t> dưới </a:t>
            </a:r>
            <a:r>
              <a:rPr lang="en-US" sz="3300" dirty="0" err="1">
                <a:latin typeface="Quattrocento Sans"/>
                <a:ea typeface="Quattrocento Sans"/>
                <a:cs typeface="Quattrocento Sans"/>
                <a:sym typeface="Quattrocento Sans"/>
              </a:rPr>
              <a:t>dạng</a:t>
            </a:r>
            <a:r>
              <a:rPr lang="en-US" sz="3300" dirty="0">
                <a:latin typeface="Quattrocento Sans"/>
                <a:ea typeface="Quattrocento Sans"/>
                <a:cs typeface="Quattrocento Sans"/>
                <a:sym typeface="Quattrocento Sans"/>
              </a:rPr>
              <a:t> các </a:t>
            </a:r>
            <a:r>
              <a:rPr lang="en-US" sz="3300" dirty="0" err="1">
                <a:latin typeface="Quattrocento Sans"/>
                <a:ea typeface="Quattrocento Sans"/>
                <a:cs typeface="Quattrocento Sans"/>
                <a:sym typeface="Quattrocento Sans"/>
              </a:rPr>
              <a:t>trạng</a:t>
            </a:r>
            <a:r>
              <a:rPr lang="en-US" sz="3300" dirty="0">
                <a:latin typeface="Quattrocento Sans"/>
                <a:ea typeface="Quattrocento Sans"/>
                <a:cs typeface="Quattrocento Sans"/>
                <a:sym typeface="Quattrocento Sans"/>
              </a:rPr>
              <a:t> thái chuyển đổi thành một hệ thống khác.</a:t>
            </a:r>
            <a:endParaRPr sz="3300" dirty="0">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g117e7af2cce_0_45"/>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blackbox test techniques</a:t>
            </a:r>
            <a:endParaRPr/>
          </a:p>
        </p:txBody>
      </p:sp>
      <p:sp>
        <p:nvSpPr>
          <p:cNvPr id="363" name="Google Shape;363;g117e7af2cce_0_45"/>
          <p:cNvSpPr txBox="1"/>
          <p:nvPr/>
        </p:nvSpPr>
        <p:spPr>
          <a:xfrm>
            <a:off x="617100" y="987300"/>
            <a:ext cx="11470200" cy="5870700"/>
          </a:xfrm>
          <a:prstGeom prst="rect">
            <a:avLst/>
          </a:prstGeom>
          <a:noFill/>
          <a:ln>
            <a:noFill/>
          </a:ln>
        </p:spPr>
        <p:txBody>
          <a:bodyPr spcFirstLastPara="1" wrap="square" lIns="91425" tIns="45700" rIns="91425" bIns="45700" anchor="t" anchorCtr="0">
            <a:normAutofit/>
          </a:bodyPr>
          <a:lstStyle/>
          <a:p>
            <a:pPr marL="742950" lvl="1" indent="-368300" algn="l" rtl="0">
              <a:spcBef>
                <a:spcPts val="480"/>
              </a:spcBef>
              <a:spcAft>
                <a:spcPts val="0"/>
              </a:spcAft>
              <a:buClr>
                <a:srgbClr val="FF5A33"/>
              </a:buClr>
              <a:buSzPts val="3700"/>
              <a:buFont typeface="Quattrocento Sans"/>
              <a:buChar char="❖"/>
            </a:pPr>
            <a:r>
              <a:rPr lang="en-US" sz="3700">
                <a:solidFill>
                  <a:srgbClr val="333333"/>
                </a:solidFill>
                <a:highlight>
                  <a:schemeClr val="lt1"/>
                </a:highlight>
                <a:latin typeface="Quattrocento Sans"/>
                <a:ea typeface="Quattrocento Sans"/>
                <a:cs typeface="Quattrocento Sans"/>
                <a:sym typeface="Quattrocento Sans"/>
              </a:rPr>
              <a:t>Vì vậy, ở đây chúng ta thấy rằng một thực thể chuyển đổi từ Trạng thái 1 sang Trạng thái 2 do một số điều kiện đầu vào, dẫn đến một sự kiện và kết quả là hành động và cuối cùng đưa ra đầu ra.</a:t>
            </a:r>
            <a:endParaRPr sz="3700">
              <a:solidFill>
                <a:srgbClr val="333333"/>
              </a:solidFill>
              <a:highlight>
                <a:schemeClr val="lt1"/>
              </a:highlight>
              <a:latin typeface="Quattrocento Sans"/>
              <a:ea typeface="Quattrocento Sans"/>
              <a:cs typeface="Quattrocento Sans"/>
              <a:sym typeface="Quattrocento Sans"/>
            </a:endParaRPr>
          </a:p>
        </p:txBody>
      </p:sp>
      <p:pic>
        <p:nvPicPr>
          <p:cNvPr id="364" name="Google Shape;364;g117e7af2cce_0_45"/>
          <p:cNvPicPr preferRelativeResize="0"/>
          <p:nvPr/>
        </p:nvPicPr>
        <p:blipFill>
          <a:blip r:embed="rId3">
            <a:alphaModFix/>
          </a:blip>
          <a:stretch>
            <a:fillRect/>
          </a:stretch>
        </p:blipFill>
        <p:spPr>
          <a:xfrm>
            <a:off x="7603825" y="3198100"/>
            <a:ext cx="4483475" cy="32993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63">
                                            <p:txEl>
                                              <p:pRg st="0" end="0"/>
                                            </p:txEl>
                                          </p:spTgt>
                                        </p:tgtEl>
                                        <p:attrNameLst>
                                          <p:attrName>style.visibility</p:attrName>
                                        </p:attrNameLst>
                                      </p:cBhvr>
                                      <p:to>
                                        <p:strVal val="visible"/>
                                      </p:to>
                                    </p:set>
                                    <p:anim calcmode="lin" valueType="num">
                                      <p:cBhvr additive="base">
                                        <p:cTn id="7" dur="1000"/>
                                        <p:tgtEl>
                                          <p:spTgt spid="363">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g117e7af2cce_0_5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blackbox test techniques</a:t>
            </a:r>
            <a:endParaRPr/>
          </a:p>
        </p:txBody>
      </p:sp>
      <p:sp>
        <p:nvSpPr>
          <p:cNvPr id="370" name="Google Shape;370;g117e7af2cce_0_56"/>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dirty="0">
                <a:solidFill>
                  <a:srgbClr val="333333"/>
                </a:solidFill>
                <a:latin typeface="Quattrocento Sans"/>
                <a:ea typeface="Quattrocento Sans"/>
                <a:cs typeface="Quattrocento Sans"/>
                <a:sym typeface="Quattrocento Sans"/>
              </a:rPr>
              <a:t>Ví dụ</a:t>
            </a:r>
            <a:endParaRPr sz="4000" dirty="0">
              <a:solidFill>
                <a:schemeClr val="dk1"/>
              </a:solidFill>
              <a:latin typeface="Quattrocento Sans"/>
              <a:ea typeface="Quattrocento Sans"/>
              <a:cs typeface="Quattrocento Sans"/>
              <a:sym typeface="Quattrocento Sans"/>
            </a:endParaRPr>
          </a:p>
        </p:txBody>
      </p:sp>
      <p:pic>
        <p:nvPicPr>
          <p:cNvPr id="371" name="Google Shape;371;g117e7af2cce_0_56"/>
          <p:cNvPicPr preferRelativeResize="0"/>
          <p:nvPr/>
        </p:nvPicPr>
        <p:blipFill>
          <a:blip r:embed="rId3">
            <a:alphaModFix/>
          </a:blip>
          <a:stretch>
            <a:fillRect/>
          </a:stretch>
        </p:blipFill>
        <p:spPr>
          <a:xfrm>
            <a:off x="4839251" y="3540160"/>
            <a:ext cx="6735640" cy="3294818"/>
          </a:xfrm>
          <a:prstGeom prst="rect">
            <a:avLst/>
          </a:prstGeom>
          <a:noFill/>
          <a:ln>
            <a:noFill/>
          </a:ln>
        </p:spPr>
      </p:pic>
      <p:sp>
        <p:nvSpPr>
          <p:cNvPr id="372" name="Google Shape;372;g117e7af2cce_0_56"/>
          <p:cNvSpPr txBox="1"/>
          <p:nvPr/>
        </p:nvSpPr>
        <p:spPr>
          <a:xfrm>
            <a:off x="464124" y="1495507"/>
            <a:ext cx="11043300" cy="1854600"/>
          </a:xfrm>
          <a:prstGeom prst="rect">
            <a:avLst/>
          </a:prstGeom>
          <a:noFill/>
          <a:ln>
            <a:noFill/>
          </a:ln>
        </p:spPr>
        <p:txBody>
          <a:bodyPr spcFirstLastPara="1" wrap="square" lIns="91425" tIns="45700" rIns="91425" bIns="45700" anchor="t" anchorCtr="0">
            <a:noAutofit/>
          </a:bodyPr>
          <a:lstStyle/>
          <a:p>
            <a:pPr marL="0" lvl="0" indent="0" algn="l" rtl="0">
              <a:spcBef>
                <a:spcPts val="480"/>
              </a:spcBef>
              <a:spcAft>
                <a:spcPts val="0"/>
              </a:spcAft>
              <a:buNone/>
            </a:pPr>
            <a:r>
              <a:rPr lang="en-US" sz="3000" dirty="0">
                <a:solidFill>
                  <a:srgbClr val="1B1B1B"/>
                </a:solidFill>
                <a:highlight>
                  <a:srgbClr val="FFFFFF"/>
                </a:highlight>
                <a:latin typeface="Quattrocento Sans"/>
                <a:ea typeface="Quattrocento Sans"/>
                <a:cs typeface="Quattrocento Sans"/>
                <a:sym typeface="Quattrocento Sans"/>
              </a:rPr>
              <a:t>Một ví dụ về nhập mã PIN ở cây ATM. Nếu người dùng nhập mật khẩu không hợp </a:t>
            </a:r>
            <a:r>
              <a:rPr lang="en-US" sz="3000" dirty="0" err="1">
                <a:solidFill>
                  <a:srgbClr val="1B1B1B"/>
                </a:solidFill>
                <a:highlight>
                  <a:srgbClr val="FFFFFF"/>
                </a:highlight>
                <a:latin typeface="Quattrocento Sans"/>
                <a:ea typeface="Quattrocento Sans"/>
                <a:cs typeface="Quattrocento Sans"/>
                <a:sym typeface="Quattrocento Sans"/>
              </a:rPr>
              <a:t>lệ</a:t>
            </a:r>
            <a:r>
              <a:rPr lang="en-US" sz="3000" dirty="0">
                <a:solidFill>
                  <a:srgbClr val="1B1B1B"/>
                </a:solidFill>
                <a:highlight>
                  <a:srgbClr val="FFFFFF"/>
                </a:highlight>
                <a:latin typeface="Quattrocento Sans"/>
                <a:ea typeface="Quattrocento Sans"/>
                <a:cs typeface="Quattrocento Sans"/>
                <a:sym typeface="Quattrocento Sans"/>
              </a:rPr>
              <a:t> trong lần thử đầu tiên hoặc lần thứ </a:t>
            </a:r>
            <a:r>
              <a:rPr lang="en-US" sz="3000" dirty="0" err="1">
                <a:solidFill>
                  <a:srgbClr val="1B1B1B"/>
                </a:solidFill>
                <a:highlight>
                  <a:srgbClr val="FFFFFF"/>
                </a:highlight>
                <a:latin typeface="Quattrocento Sans"/>
                <a:ea typeface="Quattrocento Sans"/>
                <a:cs typeface="Quattrocento Sans"/>
                <a:sym typeface="Quattrocento Sans"/>
              </a:rPr>
              <a:t>hai</a:t>
            </a:r>
            <a:r>
              <a:rPr lang="en-US" sz="3000" dirty="0">
                <a:solidFill>
                  <a:srgbClr val="1B1B1B"/>
                </a:solidFill>
                <a:highlight>
                  <a:srgbClr val="FFFFFF"/>
                </a:highlight>
                <a:latin typeface="Quattrocento Sans"/>
                <a:ea typeface="Quattrocento Sans"/>
                <a:cs typeface="Quattrocento Sans"/>
                <a:sym typeface="Quattrocento Sans"/>
              </a:rPr>
              <a:t>, người dùng sẽ được yêu cầu nhập lại mật khẩu, nếu người dùng nhập mật khẩu không đúng lần thứ 3, tài khoản sẽ bị chặn.</a:t>
            </a:r>
            <a:endParaRPr sz="3000" dirty="0">
              <a:solidFill>
                <a:srgbClr val="1B1B1B"/>
              </a:solidFill>
              <a:highlight>
                <a:srgbClr val="FFFFFF"/>
              </a:highlight>
              <a:latin typeface="Quattrocento Sans"/>
              <a:ea typeface="Quattrocento Sans"/>
              <a:cs typeface="Quattrocento Sans"/>
              <a:sym typeface="Quattrocento Sans"/>
            </a:endParaRPr>
          </a:p>
          <a:p>
            <a:pPr marL="0" lvl="0" indent="0" algn="l" rtl="0">
              <a:spcBef>
                <a:spcPts val="480"/>
              </a:spcBef>
              <a:spcAft>
                <a:spcPts val="0"/>
              </a:spcAft>
              <a:buNone/>
            </a:pPr>
            <a:endParaRPr sz="3300" dirty="0">
              <a:solidFill>
                <a:srgbClr val="1B1B1B"/>
              </a:solidFill>
              <a:highlight>
                <a:srgbClr val="FFFFFF"/>
              </a:highlight>
              <a:latin typeface="Quattrocento Sans"/>
              <a:ea typeface="Quattrocento Sans"/>
              <a:cs typeface="Quattrocento Sans"/>
              <a:sym typeface="Quattrocento Sans"/>
            </a:endParaRPr>
          </a:p>
        </p:txBody>
      </p:sp>
      <p:pic>
        <p:nvPicPr>
          <p:cNvPr id="373" name="Google Shape;373;g117e7af2cce_0_56"/>
          <p:cNvPicPr preferRelativeResize="0"/>
          <p:nvPr/>
        </p:nvPicPr>
        <p:blipFill>
          <a:blip r:embed="rId4">
            <a:alphaModFix/>
          </a:blip>
          <a:stretch>
            <a:fillRect/>
          </a:stretch>
        </p:blipFill>
        <p:spPr>
          <a:xfrm>
            <a:off x="617109" y="3540160"/>
            <a:ext cx="4268942" cy="34290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g117e7af2cce_0_7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blackbox test techniques</a:t>
            </a:r>
            <a:endParaRPr/>
          </a:p>
        </p:txBody>
      </p:sp>
      <p:sp>
        <p:nvSpPr>
          <p:cNvPr id="379" name="Google Shape;379;g117e7af2cce_0_76"/>
          <p:cNvSpPr txBox="1"/>
          <p:nvPr/>
        </p:nvSpPr>
        <p:spPr>
          <a:xfrm>
            <a:off x="617100" y="1701675"/>
            <a:ext cx="11425200" cy="4883400"/>
          </a:xfrm>
          <a:prstGeom prst="rect">
            <a:avLst/>
          </a:prstGeom>
          <a:noFill/>
          <a:ln>
            <a:noFill/>
          </a:ln>
        </p:spPr>
        <p:txBody>
          <a:bodyPr spcFirstLastPara="1" wrap="square" lIns="91425" tIns="45700" rIns="91425" bIns="45700" anchor="t" anchorCtr="0">
            <a:normAutofit lnSpcReduction="10000"/>
          </a:bodyPr>
          <a:lstStyle/>
          <a:p>
            <a:pPr marL="742950" lvl="1" indent="-368300" algn="l" rtl="0">
              <a:spcBef>
                <a:spcPts val="480"/>
              </a:spcBef>
              <a:spcAft>
                <a:spcPts val="0"/>
              </a:spcAft>
              <a:buClr>
                <a:srgbClr val="FF5A33"/>
              </a:buClr>
              <a:buSzPts val="3700"/>
              <a:buFont typeface="Quattrocento Sans"/>
              <a:buChar char="❖"/>
            </a:pPr>
            <a:r>
              <a:rPr lang="en-US" sz="3700">
                <a:solidFill>
                  <a:srgbClr val="333333"/>
                </a:solidFill>
                <a:highlight>
                  <a:schemeClr val="lt1"/>
                </a:highlight>
                <a:latin typeface="Quattrocento Sans"/>
                <a:ea typeface="Quattrocento Sans"/>
                <a:cs typeface="Quattrocento Sans"/>
                <a:sym typeface="Quattrocento Sans"/>
              </a:rPr>
              <a:t>Kỹ thuật kiểm thử này sẽ cung cấp sự diễn tả bằng hình ảnh hoặc dạng bảng cách xử lý của hệ thống, điều này sẽ khiến tester bao quát và hiểu cách xử lý của hệ thống một cách hiệu quả.</a:t>
            </a:r>
            <a:endParaRPr sz="3700">
              <a:solidFill>
                <a:srgbClr val="333333"/>
              </a:solidFill>
              <a:highlight>
                <a:schemeClr val="lt1"/>
              </a:highlight>
              <a:latin typeface="Quattrocento Sans"/>
              <a:ea typeface="Quattrocento Sans"/>
              <a:cs typeface="Quattrocento Sans"/>
              <a:sym typeface="Quattrocento Sans"/>
            </a:endParaRPr>
          </a:p>
          <a:p>
            <a:pPr marL="742950" lvl="1" indent="-368300" algn="l" rtl="0">
              <a:spcBef>
                <a:spcPts val="480"/>
              </a:spcBef>
              <a:spcAft>
                <a:spcPts val="0"/>
              </a:spcAft>
              <a:buClr>
                <a:srgbClr val="FF5A33"/>
              </a:buClr>
              <a:buSzPts val="3700"/>
              <a:buFont typeface="Quattrocento Sans"/>
              <a:buChar char="❖"/>
            </a:pPr>
            <a:r>
              <a:rPr lang="en-US" sz="3700">
                <a:solidFill>
                  <a:srgbClr val="333333"/>
                </a:solidFill>
                <a:highlight>
                  <a:schemeClr val="lt1"/>
                </a:highlight>
                <a:latin typeface="Quattrocento Sans"/>
                <a:ea typeface="Quattrocento Sans"/>
                <a:cs typeface="Quattrocento Sans"/>
                <a:sym typeface="Quattrocento Sans"/>
              </a:rPr>
              <a:t>Các trạng thái không hợp lệ của hệ thống dễ dàng được bao phủ</a:t>
            </a:r>
            <a:endParaRPr sz="3700">
              <a:solidFill>
                <a:srgbClr val="333333"/>
              </a:solidFill>
              <a:highlight>
                <a:schemeClr val="lt1"/>
              </a:highlight>
              <a:latin typeface="Quattrocento Sans"/>
              <a:ea typeface="Quattrocento Sans"/>
              <a:cs typeface="Quattrocento Sans"/>
              <a:sym typeface="Quattrocento Sans"/>
            </a:endParaRPr>
          </a:p>
          <a:p>
            <a:pPr marL="742950" lvl="1" indent="-368300" algn="l" rtl="0">
              <a:spcBef>
                <a:spcPts val="480"/>
              </a:spcBef>
              <a:spcAft>
                <a:spcPts val="0"/>
              </a:spcAft>
              <a:buClr>
                <a:srgbClr val="FF5A33"/>
              </a:buClr>
              <a:buSzPts val="3700"/>
              <a:buFont typeface="Quattrocento Sans"/>
              <a:buChar char="❖"/>
            </a:pPr>
            <a:r>
              <a:rPr lang="en-US" sz="3700">
                <a:solidFill>
                  <a:srgbClr val="333333"/>
                </a:solidFill>
                <a:highlight>
                  <a:schemeClr val="lt1"/>
                </a:highlight>
                <a:latin typeface="Quattrocento Sans"/>
                <a:ea typeface="Quattrocento Sans"/>
                <a:cs typeface="Quattrocento Sans"/>
                <a:sym typeface="Quattrocento Sans"/>
              </a:rPr>
              <a:t>Bằng cách sử dụng kiểm thử này, tester có thể xác minh rằng tất cả các điều kiện được bao phủ và kết quả được ghi lại</a:t>
            </a:r>
            <a:endParaRPr sz="3700">
              <a:solidFill>
                <a:srgbClr val="333333"/>
              </a:solidFill>
              <a:highlight>
                <a:schemeClr val="lt1"/>
              </a:highlight>
              <a:latin typeface="Quattrocento Sans"/>
              <a:ea typeface="Quattrocento Sans"/>
              <a:cs typeface="Quattrocento Sans"/>
              <a:sym typeface="Quattrocento Sans"/>
            </a:endParaRPr>
          </a:p>
        </p:txBody>
      </p:sp>
      <p:sp>
        <p:nvSpPr>
          <p:cNvPr id="380" name="Google Shape;380;g117e7af2cce_0_76"/>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Ưu điểm Kỹ thuật chuyển trạng thái</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79">
                                            <p:txEl>
                                              <p:pRg st="0" end="0"/>
                                            </p:txEl>
                                          </p:spTgt>
                                        </p:tgtEl>
                                        <p:attrNameLst>
                                          <p:attrName>style.visibility</p:attrName>
                                        </p:attrNameLst>
                                      </p:cBhvr>
                                      <p:to>
                                        <p:strVal val="visible"/>
                                      </p:to>
                                    </p:set>
                                    <p:anim calcmode="lin" valueType="num">
                                      <p:cBhvr additive="base">
                                        <p:cTn id="7" dur="1000"/>
                                        <p:tgtEl>
                                          <p:spTgt spid="379">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79">
                                            <p:txEl>
                                              <p:pRg st="1" end="1"/>
                                            </p:txEl>
                                          </p:spTgt>
                                        </p:tgtEl>
                                        <p:attrNameLst>
                                          <p:attrName>style.visibility</p:attrName>
                                        </p:attrNameLst>
                                      </p:cBhvr>
                                      <p:to>
                                        <p:strVal val="visible"/>
                                      </p:to>
                                    </p:set>
                                    <p:anim calcmode="lin" valueType="num">
                                      <p:cBhvr additive="base">
                                        <p:cTn id="12" dur="1000"/>
                                        <p:tgtEl>
                                          <p:spTgt spid="379">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79">
                                            <p:txEl>
                                              <p:pRg st="2" end="2"/>
                                            </p:txEl>
                                          </p:spTgt>
                                        </p:tgtEl>
                                        <p:attrNameLst>
                                          <p:attrName>style.visibility</p:attrName>
                                        </p:attrNameLst>
                                      </p:cBhvr>
                                      <p:to>
                                        <p:strVal val="visible"/>
                                      </p:to>
                                    </p:set>
                                    <p:anim calcmode="lin" valueType="num">
                                      <p:cBhvr additive="base">
                                        <p:cTn id="17" dur="1000"/>
                                        <p:tgtEl>
                                          <p:spTgt spid="379">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g117e7af2cce_0_8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blackbox test techniques</a:t>
            </a:r>
            <a:endParaRPr/>
          </a:p>
        </p:txBody>
      </p:sp>
      <p:sp>
        <p:nvSpPr>
          <p:cNvPr id="386" name="Google Shape;386;g117e7af2cce_0_87"/>
          <p:cNvSpPr txBox="1"/>
          <p:nvPr/>
        </p:nvSpPr>
        <p:spPr>
          <a:xfrm>
            <a:off x="617100" y="1701675"/>
            <a:ext cx="11425200" cy="4883400"/>
          </a:xfrm>
          <a:prstGeom prst="rect">
            <a:avLst/>
          </a:prstGeom>
          <a:noFill/>
          <a:ln>
            <a:noFill/>
          </a:ln>
        </p:spPr>
        <p:txBody>
          <a:bodyPr spcFirstLastPara="1" wrap="square" lIns="91425" tIns="45700" rIns="91425" bIns="45700" anchor="t" anchorCtr="0">
            <a:normAutofit/>
          </a:bodyPr>
          <a:lstStyle/>
          <a:p>
            <a:pPr marL="742950" lvl="1" indent="-368300" algn="l" rtl="0">
              <a:spcBef>
                <a:spcPts val="480"/>
              </a:spcBef>
              <a:spcAft>
                <a:spcPts val="0"/>
              </a:spcAft>
              <a:buClr>
                <a:srgbClr val="FF5A33"/>
              </a:buClr>
              <a:buSzPts val="3700"/>
              <a:buFont typeface="Quattrocento Sans"/>
              <a:buChar char="❖"/>
            </a:pPr>
            <a:r>
              <a:rPr lang="en-US" sz="3700">
                <a:solidFill>
                  <a:srgbClr val="333333"/>
                </a:solidFill>
                <a:highlight>
                  <a:schemeClr val="lt1"/>
                </a:highlight>
                <a:latin typeface="Quattrocento Sans"/>
                <a:ea typeface="Quattrocento Sans"/>
                <a:cs typeface="Quattrocento Sans"/>
                <a:sym typeface="Quattrocento Sans"/>
              </a:rPr>
              <a:t>Nhược điểm chính của kỹ thuật kiểm thử này là không thể sử dụng kỹ thuật này trong hệ thống không theo thứ tự tuần tự</a:t>
            </a:r>
            <a:endParaRPr sz="3700">
              <a:solidFill>
                <a:srgbClr val="333333"/>
              </a:solidFill>
              <a:highlight>
                <a:schemeClr val="lt1"/>
              </a:highlight>
              <a:latin typeface="Quattrocento Sans"/>
              <a:ea typeface="Quattrocento Sans"/>
              <a:cs typeface="Quattrocento Sans"/>
              <a:sym typeface="Quattrocento Sans"/>
            </a:endParaRPr>
          </a:p>
          <a:p>
            <a:pPr marL="742950" lvl="1" indent="-368300" algn="l" rtl="0">
              <a:spcBef>
                <a:spcPts val="480"/>
              </a:spcBef>
              <a:spcAft>
                <a:spcPts val="0"/>
              </a:spcAft>
              <a:buClr>
                <a:srgbClr val="FF5A33"/>
              </a:buClr>
              <a:buSzPts val="3700"/>
              <a:buFont typeface="Quattrocento Sans"/>
              <a:buChar char="❖"/>
            </a:pPr>
            <a:r>
              <a:rPr lang="en-US" sz="3700">
                <a:solidFill>
                  <a:srgbClr val="333333"/>
                </a:solidFill>
                <a:highlight>
                  <a:schemeClr val="lt1"/>
                </a:highlight>
                <a:latin typeface="Quattrocento Sans"/>
                <a:ea typeface="Quattrocento Sans"/>
                <a:cs typeface="Quattrocento Sans"/>
                <a:sym typeface="Quattrocento Sans"/>
              </a:rPr>
              <a:t>Chỉ phù hợp với hệ thống nhỏ, Không phù hợp với hệ thống lớn phức tạp</a:t>
            </a:r>
            <a:endParaRPr sz="3700">
              <a:solidFill>
                <a:srgbClr val="333333"/>
              </a:solidFill>
              <a:highlight>
                <a:schemeClr val="lt1"/>
              </a:highlight>
              <a:latin typeface="Quattrocento Sans"/>
              <a:ea typeface="Quattrocento Sans"/>
              <a:cs typeface="Quattrocento Sans"/>
              <a:sym typeface="Quattrocento Sans"/>
            </a:endParaRPr>
          </a:p>
        </p:txBody>
      </p:sp>
      <p:sp>
        <p:nvSpPr>
          <p:cNvPr id="387" name="Google Shape;387;g117e7af2cce_0_87"/>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Nhược điểm Kỹ thuật chuyển trạng thái</a:t>
            </a:r>
            <a:endParaRPr sz="4000">
              <a:solidFill>
                <a:srgbClr val="333333"/>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86">
                                            <p:txEl>
                                              <p:pRg st="0" end="0"/>
                                            </p:txEl>
                                          </p:spTgt>
                                        </p:tgtEl>
                                        <p:attrNameLst>
                                          <p:attrName>style.visibility</p:attrName>
                                        </p:attrNameLst>
                                      </p:cBhvr>
                                      <p:to>
                                        <p:strVal val="visible"/>
                                      </p:to>
                                    </p:set>
                                    <p:anim calcmode="lin" valueType="num">
                                      <p:cBhvr additive="base">
                                        <p:cTn id="7" dur="1000"/>
                                        <p:tgtEl>
                                          <p:spTgt spid="386">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86">
                                            <p:txEl>
                                              <p:pRg st="1" end="1"/>
                                            </p:txEl>
                                          </p:spTgt>
                                        </p:tgtEl>
                                        <p:attrNameLst>
                                          <p:attrName>style.visibility</p:attrName>
                                        </p:attrNameLst>
                                      </p:cBhvr>
                                      <p:to>
                                        <p:strVal val="visible"/>
                                      </p:to>
                                    </p:set>
                                    <p:anim calcmode="lin" valueType="num">
                                      <p:cBhvr additive="base">
                                        <p:cTn id="12" dur="1000"/>
                                        <p:tgtEl>
                                          <p:spTgt spid="386">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g115e76f5ad1_0_704"/>
          <p:cNvSpPr/>
          <p:nvPr/>
        </p:nvSpPr>
        <p:spPr>
          <a:xfrm>
            <a:off x="3471675" y="3049625"/>
            <a:ext cx="8034600" cy="92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a:buNone/>
            </a:pPr>
            <a:r>
              <a:rPr lang="en-US" sz="5400" b="1" cap="small">
                <a:solidFill>
                  <a:srgbClr val="FFA15D"/>
                </a:solidFill>
                <a:latin typeface="Calibri"/>
                <a:ea typeface="Calibri"/>
                <a:cs typeface="Calibri"/>
                <a:sym typeface="Calibri"/>
              </a:rPr>
              <a:t>kỹ thuật dựa trên kinh nghiệm</a:t>
            </a:r>
            <a:endParaRPr sz="5400" b="1" i="0" u="none" strike="noStrike" cap="small">
              <a:solidFill>
                <a:srgbClr val="FFA15D"/>
              </a:solidFill>
              <a:latin typeface="Calibri"/>
              <a:ea typeface="Calibri"/>
              <a:cs typeface="Calibri"/>
              <a:sym typeface="Calibri"/>
            </a:endParaRPr>
          </a:p>
        </p:txBody>
      </p:sp>
      <p:cxnSp>
        <p:nvCxnSpPr>
          <p:cNvPr id="393" name="Google Shape;393;g115e76f5ad1_0_704"/>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394" name="Google Shape;394;g115e76f5ad1_0_704"/>
          <p:cNvPicPr preferRelativeResize="0"/>
          <p:nvPr/>
        </p:nvPicPr>
        <p:blipFill rotWithShape="1">
          <a:blip r:embed="rId3">
            <a:alphaModFix/>
          </a:blip>
          <a:srcRect/>
          <a:stretch/>
        </p:blipFill>
        <p:spPr>
          <a:xfrm>
            <a:off x="1037870" y="1143000"/>
            <a:ext cx="2543400" cy="3782100"/>
          </a:xfrm>
          <a:prstGeom prst="ellipse">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g115e76f5ad1_0_855"/>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a:t>experience base techniques</a:t>
            </a:r>
            <a:endParaRPr dirty="0"/>
          </a:p>
        </p:txBody>
      </p:sp>
      <p:sp>
        <p:nvSpPr>
          <p:cNvPr id="400" name="Google Shape;400;g115e76f5ad1_0_855"/>
          <p:cNvSpPr txBox="1"/>
          <p:nvPr/>
        </p:nvSpPr>
        <p:spPr>
          <a:xfrm>
            <a:off x="617100" y="1701675"/>
            <a:ext cx="11425200" cy="4883400"/>
          </a:xfrm>
          <a:prstGeom prst="rect">
            <a:avLst/>
          </a:prstGeom>
          <a:noFill/>
          <a:ln>
            <a:noFill/>
          </a:ln>
        </p:spPr>
        <p:txBody>
          <a:bodyPr spcFirstLastPara="1" wrap="square" lIns="91425" tIns="45700" rIns="91425" bIns="45700" anchor="t" anchorCtr="0">
            <a:normAutofit fontScale="92500" lnSpcReduction="10000"/>
          </a:bodyPr>
          <a:lstStyle/>
          <a:p>
            <a:pPr marL="742950" lvl="1" indent="-361950" algn="l" rtl="0">
              <a:spcBef>
                <a:spcPts val="48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Kỹ thuật dựa trên kinh nghiệm phụ thuộc vào hiểu biết và năng lực của tester. Những kiến thức, kinh nghiệm của tester sẽ là cơ sở để thiết kế test case. Do đó, </a:t>
            </a:r>
            <a:r>
              <a:rPr lang="en-US" sz="3600" dirty="0" err="1">
                <a:solidFill>
                  <a:srgbClr val="333333"/>
                </a:solidFill>
                <a:highlight>
                  <a:schemeClr val="lt1"/>
                </a:highlight>
                <a:latin typeface="Quattrocento Sans"/>
                <a:ea typeface="Quattrocento Sans"/>
                <a:cs typeface="Quattrocento Sans"/>
                <a:sym typeface="Quattrocento Sans"/>
              </a:rPr>
              <a:t>chất</a:t>
            </a:r>
            <a:r>
              <a:rPr lang="en-US" sz="3600" dirty="0">
                <a:solidFill>
                  <a:srgbClr val="333333"/>
                </a:solidFill>
                <a:highlight>
                  <a:schemeClr val="lt1"/>
                </a:highlight>
                <a:latin typeface="Quattrocento Sans"/>
                <a:ea typeface="Quattrocento Sans"/>
                <a:cs typeface="Quattrocento Sans"/>
                <a:sym typeface="Quattrocento Sans"/>
              </a:rPr>
              <a:t> lượng của các test case dựa trên kinh nghiệm sẽ hoàn toàn phụ thuộc vào tester.</a:t>
            </a:r>
            <a:endParaRPr sz="3600" dirty="0">
              <a:solidFill>
                <a:srgbClr val="333333"/>
              </a:solidFill>
              <a:highlight>
                <a:schemeClr val="lt1"/>
              </a:highlight>
              <a:latin typeface="Quattrocento Sans"/>
              <a:ea typeface="Quattrocento Sans"/>
              <a:cs typeface="Quattrocento Sans"/>
              <a:sym typeface="Quattrocento Sans"/>
            </a:endParaRPr>
          </a:p>
          <a:p>
            <a:pPr marL="742950" lvl="1" indent="-361950" algn="l" rtl="0">
              <a:spcBef>
                <a:spcPts val="48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Nhóm kỹ thuật này được chia thành 3 </a:t>
            </a:r>
            <a:r>
              <a:rPr lang="en-US" sz="3600" dirty="0" err="1">
                <a:solidFill>
                  <a:srgbClr val="333333"/>
                </a:solidFill>
                <a:highlight>
                  <a:schemeClr val="lt1"/>
                </a:highlight>
                <a:latin typeface="Quattrocento Sans"/>
                <a:ea typeface="Quattrocento Sans"/>
                <a:cs typeface="Quattrocento Sans"/>
                <a:sym typeface="Quattrocento Sans"/>
              </a:rPr>
              <a:t>loại</a:t>
            </a:r>
            <a:r>
              <a:rPr lang="en-US" sz="3600" dirty="0">
                <a:solidFill>
                  <a:srgbClr val="333333"/>
                </a:solidFill>
                <a:highlight>
                  <a:schemeClr val="lt1"/>
                </a:highlight>
                <a:latin typeface="Quattrocento Sans"/>
                <a:ea typeface="Quattrocento Sans"/>
                <a:cs typeface="Quattrocento Sans"/>
                <a:sym typeface="Quattrocento Sans"/>
              </a:rPr>
              <a:t>:</a:t>
            </a:r>
            <a:endParaRPr sz="3600" dirty="0">
              <a:solidFill>
                <a:srgbClr val="333333"/>
              </a:solidFill>
              <a:highlight>
                <a:schemeClr val="lt1"/>
              </a:highlight>
              <a:latin typeface="Quattrocento Sans"/>
              <a:ea typeface="Quattrocento Sans"/>
              <a:cs typeface="Quattrocento Sans"/>
              <a:sym typeface="Quattrocento Sans"/>
            </a:endParaRPr>
          </a:p>
          <a:p>
            <a:pPr marL="1143000" lvl="2" indent="-330200" algn="l" rtl="0">
              <a:spcBef>
                <a:spcPts val="48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Kiểm thử thăm </a:t>
            </a:r>
            <a:r>
              <a:rPr lang="en-US" sz="3600" dirty="0" err="1">
                <a:solidFill>
                  <a:srgbClr val="333333"/>
                </a:solidFill>
                <a:highlight>
                  <a:schemeClr val="lt1"/>
                </a:highlight>
                <a:latin typeface="Quattrocento Sans"/>
                <a:ea typeface="Quattrocento Sans"/>
                <a:cs typeface="Quattrocento Sans"/>
                <a:sym typeface="Quattrocento Sans"/>
              </a:rPr>
              <a:t>dò</a:t>
            </a:r>
            <a:endParaRPr sz="3600" dirty="0">
              <a:solidFill>
                <a:srgbClr val="333333"/>
              </a:solidFill>
              <a:highlight>
                <a:schemeClr val="lt1"/>
              </a:highlight>
              <a:latin typeface="Quattrocento Sans"/>
              <a:ea typeface="Quattrocento Sans"/>
              <a:cs typeface="Quattrocento Sans"/>
              <a:sym typeface="Quattrocento Sans"/>
            </a:endParaRPr>
          </a:p>
          <a:p>
            <a:pPr marL="1143000" lvl="2" indent="-330200" algn="l" rtl="0">
              <a:spcBef>
                <a:spcPts val="48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Kiểm thử phỏng đoán lỗi</a:t>
            </a:r>
            <a:endParaRPr sz="3600" dirty="0">
              <a:solidFill>
                <a:srgbClr val="333333"/>
              </a:solidFill>
              <a:highlight>
                <a:schemeClr val="lt1"/>
              </a:highlight>
              <a:latin typeface="Quattrocento Sans"/>
              <a:ea typeface="Quattrocento Sans"/>
              <a:cs typeface="Quattrocento Sans"/>
              <a:sym typeface="Quattrocento Sans"/>
            </a:endParaRPr>
          </a:p>
          <a:p>
            <a:pPr marL="1143000" lvl="2" indent="-330200" algn="l" rtl="0">
              <a:spcBef>
                <a:spcPts val="480"/>
              </a:spcBef>
              <a:spcAft>
                <a:spcPts val="0"/>
              </a:spcAft>
              <a:buClr>
                <a:srgbClr val="FF5A33"/>
              </a:buClr>
              <a:buSzPts val="3600"/>
              <a:buFont typeface="Quattrocento Sans"/>
              <a:buChar char="⮚"/>
            </a:pPr>
            <a:r>
              <a:rPr lang="en-US" sz="4000" dirty="0">
                <a:solidFill>
                  <a:srgbClr val="333333"/>
                </a:solidFill>
                <a:highlight>
                  <a:schemeClr val="lt1"/>
                </a:highlight>
                <a:latin typeface="Quattrocento Sans"/>
                <a:ea typeface="Quattrocento Sans"/>
                <a:cs typeface="Quattrocento Sans"/>
                <a:sym typeface="Quattrocento Sans"/>
              </a:rPr>
              <a:t>Kiểm thử dựa trên danh mục kiểm tra</a:t>
            </a:r>
            <a:endParaRPr sz="3600" dirty="0">
              <a:solidFill>
                <a:srgbClr val="333333"/>
              </a:solidFill>
              <a:highlight>
                <a:schemeClr val="lt1"/>
              </a:highlight>
              <a:latin typeface="Quattrocento Sans"/>
              <a:ea typeface="Quattrocento Sans"/>
              <a:cs typeface="Quattrocento Sans"/>
              <a:sym typeface="Quattrocento Sans"/>
            </a:endParaRPr>
          </a:p>
        </p:txBody>
      </p:sp>
      <p:sp>
        <p:nvSpPr>
          <p:cNvPr id="401" name="Google Shape;401;g115e76f5ad1_0_855"/>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dirty="0">
                <a:solidFill>
                  <a:srgbClr val="333333"/>
                </a:solidFill>
                <a:highlight>
                  <a:schemeClr val="lt1"/>
                </a:highlight>
                <a:latin typeface="Quattrocento Sans"/>
                <a:ea typeface="Quattrocento Sans"/>
                <a:cs typeface="Quattrocento Sans"/>
                <a:sym typeface="Quattrocento Sans"/>
              </a:rPr>
              <a:t>Kỹ thuật dựa trên kinh nghiệm</a:t>
            </a:r>
            <a:endParaRPr sz="4000" dirty="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0">
                                            <p:txEl>
                                              <p:pRg st="0" end="0"/>
                                            </p:txEl>
                                          </p:spTgt>
                                        </p:tgtEl>
                                        <p:attrNameLst>
                                          <p:attrName>style.visibility</p:attrName>
                                        </p:attrNameLst>
                                      </p:cBhvr>
                                      <p:to>
                                        <p:strVal val="visible"/>
                                      </p:to>
                                    </p:set>
                                    <p:anim calcmode="lin" valueType="num">
                                      <p:cBhvr additive="base">
                                        <p:cTn id="7" dur="1000"/>
                                        <p:tgtEl>
                                          <p:spTgt spid="400">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00">
                                            <p:txEl>
                                              <p:pRg st="1" end="1"/>
                                            </p:txEl>
                                          </p:spTgt>
                                        </p:tgtEl>
                                        <p:attrNameLst>
                                          <p:attrName>style.visibility</p:attrName>
                                        </p:attrNameLst>
                                      </p:cBhvr>
                                      <p:to>
                                        <p:strVal val="visible"/>
                                      </p:to>
                                    </p:set>
                                    <p:anim calcmode="lin" valueType="num">
                                      <p:cBhvr additive="base">
                                        <p:cTn id="12" dur="1000"/>
                                        <p:tgtEl>
                                          <p:spTgt spid="400">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00">
                                            <p:txEl>
                                              <p:pRg st="2" end="2"/>
                                            </p:txEl>
                                          </p:spTgt>
                                        </p:tgtEl>
                                        <p:attrNameLst>
                                          <p:attrName>style.visibility</p:attrName>
                                        </p:attrNameLst>
                                      </p:cBhvr>
                                      <p:to>
                                        <p:strVal val="visible"/>
                                      </p:to>
                                    </p:set>
                                    <p:anim calcmode="lin" valueType="num">
                                      <p:cBhvr additive="base">
                                        <p:cTn id="17" dur="1000"/>
                                        <p:tgtEl>
                                          <p:spTgt spid="400">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00">
                                            <p:txEl>
                                              <p:pRg st="3" end="3"/>
                                            </p:txEl>
                                          </p:spTgt>
                                        </p:tgtEl>
                                        <p:attrNameLst>
                                          <p:attrName>style.visibility</p:attrName>
                                        </p:attrNameLst>
                                      </p:cBhvr>
                                      <p:to>
                                        <p:strVal val="visible"/>
                                      </p:to>
                                    </p:set>
                                    <p:anim calcmode="lin" valueType="num">
                                      <p:cBhvr additive="base">
                                        <p:cTn id="22" dur="1000"/>
                                        <p:tgtEl>
                                          <p:spTgt spid="400">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400">
                                            <p:txEl>
                                              <p:pRg st="4" end="4"/>
                                            </p:txEl>
                                          </p:spTgt>
                                        </p:tgtEl>
                                        <p:attrNameLst>
                                          <p:attrName>style.visibility</p:attrName>
                                        </p:attrNameLst>
                                      </p:cBhvr>
                                      <p:to>
                                        <p:strVal val="visible"/>
                                      </p:to>
                                    </p:set>
                                    <p:anim calcmode="lin" valueType="num">
                                      <p:cBhvr additive="base">
                                        <p:cTn id="27" dur="1000"/>
                                        <p:tgtEl>
                                          <p:spTgt spid="400">
                                            <p:txEl>
                                              <p:pRg st="4" end="4"/>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g115e76f5ad1_0_86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a:t>experience base techniques</a:t>
            </a:r>
            <a:endParaRPr dirty="0"/>
          </a:p>
        </p:txBody>
      </p:sp>
      <p:sp>
        <p:nvSpPr>
          <p:cNvPr id="407" name="Google Shape;407;g115e76f5ad1_0_861"/>
          <p:cNvSpPr txBox="1"/>
          <p:nvPr/>
        </p:nvSpPr>
        <p:spPr>
          <a:xfrm>
            <a:off x="234041" y="1957236"/>
            <a:ext cx="8769300" cy="3901200"/>
          </a:xfrm>
          <a:prstGeom prst="rect">
            <a:avLst/>
          </a:prstGeom>
          <a:noFill/>
          <a:ln>
            <a:noFill/>
          </a:ln>
        </p:spPr>
        <p:txBody>
          <a:bodyPr spcFirstLastPara="1" wrap="square" lIns="91425" tIns="45700" rIns="91425" bIns="45700" anchor="t" anchorCtr="0">
            <a:normAutofit lnSpcReduction="10000"/>
          </a:bodyPr>
          <a:lstStyle/>
          <a:p>
            <a:pPr marL="742950" lvl="1" indent="-361950" algn="l" rtl="0">
              <a:spcBef>
                <a:spcPts val="48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Đây là kỹ thuật test </a:t>
            </a:r>
            <a:r>
              <a:rPr lang="en-US" sz="3600" dirty="0">
                <a:solidFill>
                  <a:srgbClr val="FF0000"/>
                </a:solidFill>
                <a:highlight>
                  <a:schemeClr val="lt1"/>
                </a:highlight>
                <a:latin typeface="Quattrocento Sans"/>
                <a:ea typeface="Quattrocento Sans"/>
                <a:cs typeface="Quattrocento Sans"/>
                <a:sym typeface="Quattrocento Sans"/>
              </a:rPr>
              <a:t>không cần chuẩn bị hay </a:t>
            </a:r>
            <a:r>
              <a:rPr lang="en-US" sz="3600" dirty="0" err="1">
                <a:solidFill>
                  <a:srgbClr val="FF0000"/>
                </a:solidFill>
                <a:highlight>
                  <a:schemeClr val="lt1"/>
                </a:highlight>
                <a:latin typeface="Quattrocento Sans"/>
                <a:ea typeface="Quattrocento Sans"/>
                <a:cs typeface="Quattrocento Sans"/>
                <a:sym typeface="Quattrocento Sans"/>
              </a:rPr>
              <a:t>theo</a:t>
            </a:r>
            <a:r>
              <a:rPr lang="en-US" sz="3600" dirty="0">
                <a:solidFill>
                  <a:srgbClr val="FF0000"/>
                </a:solidFill>
                <a:highlight>
                  <a:schemeClr val="lt1"/>
                </a:highlight>
                <a:latin typeface="Quattrocento Sans"/>
                <a:ea typeface="Quattrocento Sans"/>
                <a:cs typeface="Quattrocento Sans"/>
                <a:sym typeface="Quattrocento Sans"/>
              </a:rPr>
              <a:t> một lịch trình </a:t>
            </a:r>
            <a:r>
              <a:rPr lang="en-US" sz="3600" dirty="0">
                <a:solidFill>
                  <a:srgbClr val="333333"/>
                </a:solidFill>
                <a:highlight>
                  <a:schemeClr val="lt1"/>
                </a:highlight>
                <a:latin typeface="Quattrocento Sans"/>
                <a:ea typeface="Quattrocento Sans"/>
                <a:cs typeface="Quattrocento Sans"/>
                <a:sym typeface="Quattrocento Sans"/>
              </a:rPr>
              <a:t>cụ thể. Khi thực hiện exploratory testing, tester sẽ vừa phân tích phần mềm, vừa thiết kế và thực thi kiểm thử. Ngoài </a:t>
            </a:r>
            <a:r>
              <a:rPr lang="en-US" sz="3600" dirty="0" err="1">
                <a:solidFill>
                  <a:srgbClr val="333333"/>
                </a:solidFill>
                <a:highlight>
                  <a:schemeClr val="lt1"/>
                </a:highlight>
                <a:latin typeface="Quattrocento Sans"/>
                <a:ea typeface="Quattrocento Sans"/>
                <a:cs typeface="Quattrocento Sans"/>
                <a:sym typeface="Quattrocento Sans"/>
              </a:rPr>
              <a:t>ra</a:t>
            </a:r>
            <a:r>
              <a:rPr lang="en-US" sz="3600" dirty="0">
                <a:solidFill>
                  <a:srgbClr val="333333"/>
                </a:solidFill>
                <a:highlight>
                  <a:schemeClr val="lt1"/>
                </a:highlight>
                <a:latin typeface="Quattrocento Sans"/>
                <a:ea typeface="Quattrocento Sans"/>
                <a:cs typeface="Quattrocento Sans"/>
                <a:sym typeface="Quattrocento Sans"/>
              </a:rPr>
              <a:t>, việc lên kế hoạch và lưu kết quả cũng </a:t>
            </a:r>
            <a:r>
              <a:rPr lang="en-US" sz="3600" dirty="0" err="1">
                <a:solidFill>
                  <a:srgbClr val="333333"/>
                </a:solidFill>
                <a:highlight>
                  <a:schemeClr val="lt1"/>
                </a:highlight>
                <a:latin typeface="Quattrocento Sans"/>
                <a:ea typeface="Quattrocento Sans"/>
                <a:cs typeface="Quattrocento Sans"/>
                <a:sym typeface="Quattrocento Sans"/>
              </a:rPr>
              <a:t>diễn</a:t>
            </a:r>
            <a:r>
              <a:rPr lang="en-US" sz="3600" dirty="0">
                <a:solidFill>
                  <a:srgbClr val="333333"/>
                </a:solidFill>
                <a:highlight>
                  <a:schemeClr val="lt1"/>
                </a:highlight>
                <a:latin typeface="Quattrocento Sans"/>
                <a:ea typeface="Quattrocento Sans"/>
                <a:cs typeface="Quattrocento Sans"/>
                <a:sym typeface="Quattrocento Sans"/>
              </a:rPr>
              <a:t> </a:t>
            </a:r>
            <a:r>
              <a:rPr lang="en-US" sz="3600" dirty="0" err="1">
                <a:solidFill>
                  <a:srgbClr val="333333"/>
                </a:solidFill>
                <a:highlight>
                  <a:schemeClr val="lt1"/>
                </a:highlight>
                <a:latin typeface="Quattrocento Sans"/>
                <a:ea typeface="Quattrocento Sans"/>
                <a:cs typeface="Quattrocento Sans"/>
                <a:sym typeface="Quattrocento Sans"/>
              </a:rPr>
              <a:t>ra</a:t>
            </a:r>
            <a:r>
              <a:rPr lang="en-US" sz="3600" dirty="0">
                <a:solidFill>
                  <a:srgbClr val="333333"/>
                </a:solidFill>
                <a:highlight>
                  <a:schemeClr val="lt1"/>
                </a:highlight>
                <a:latin typeface="Quattrocento Sans"/>
                <a:ea typeface="Quattrocento Sans"/>
                <a:cs typeface="Quattrocento Sans"/>
                <a:sym typeface="Quattrocento Sans"/>
              </a:rPr>
              <a:t> </a:t>
            </a:r>
            <a:r>
              <a:rPr lang="en-US" sz="3600" dirty="0" err="1">
                <a:solidFill>
                  <a:srgbClr val="333333"/>
                </a:solidFill>
                <a:highlight>
                  <a:schemeClr val="lt1"/>
                </a:highlight>
                <a:latin typeface="Quattrocento Sans"/>
                <a:ea typeface="Quattrocento Sans"/>
                <a:cs typeface="Quattrocento Sans"/>
                <a:sym typeface="Quattrocento Sans"/>
              </a:rPr>
              <a:t>linh</a:t>
            </a:r>
            <a:r>
              <a:rPr lang="en-US" sz="3600" dirty="0">
                <a:solidFill>
                  <a:srgbClr val="333333"/>
                </a:solidFill>
                <a:highlight>
                  <a:schemeClr val="lt1"/>
                </a:highlight>
                <a:latin typeface="Quattrocento Sans"/>
                <a:ea typeface="Quattrocento Sans"/>
                <a:cs typeface="Quattrocento Sans"/>
                <a:sym typeface="Quattrocento Sans"/>
              </a:rPr>
              <a:t> động trong quá trình kiểm thử.</a:t>
            </a:r>
            <a:endParaRPr sz="3700" dirty="0">
              <a:solidFill>
                <a:srgbClr val="333333"/>
              </a:solidFill>
              <a:highlight>
                <a:schemeClr val="lt1"/>
              </a:highlight>
              <a:latin typeface="Quattrocento Sans"/>
              <a:ea typeface="Quattrocento Sans"/>
              <a:cs typeface="Quattrocento Sans"/>
              <a:sym typeface="Quattrocento Sans"/>
            </a:endParaRPr>
          </a:p>
        </p:txBody>
      </p:sp>
      <p:sp>
        <p:nvSpPr>
          <p:cNvPr id="408" name="Google Shape;408;g115e76f5ad1_0_861"/>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dirty="0">
                <a:solidFill>
                  <a:srgbClr val="333333"/>
                </a:solidFill>
                <a:highlight>
                  <a:schemeClr val="lt1"/>
                </a:highlight>
                <a:latin typeface="Quattrocento Sans"/>
                <a:ea typeface="Quattrocento Sans"/>
                <a:cs typeface="Quattrocento Sans"/>
                <a:sym typeface="Quattrocento Sans"/>
              </a:rPr>
              <a:t>Kiểm thử thăm </a:t>
            </a:r>
            <a:r>
              <a:rPr lang="en-US" sz="4000" dirty="0" err="1">
                <a:solidFill>
                  <a:srgbClr val="333333"/>
                </a:solidFill>
                <a:highlight>
                  <a:schemeClr val="lt1"/>
                </a:highlight>
                <a:latin typeface="Quattrocento Sans"/>
                <a:ea typeface="Quattrocento Sans"/>
                <a:cs typeface="Quattrocento Sans"/>
                <a:sym typeface="Quattrocento Sans"/>
              </a:rPr>
              <a:t>dò</a:t>
            </a:r>
            <a:endParaRPr sz="4000" dirty="0">
              <a:solidFill>
                <a:schemeClr val="dk1"/>
              </a:solidFill>
              <a:latin typeface="Quattrocento Sans"/>
              <a:ea typeface="Quattrocento Sans"/>
              <a:cs typeface="Quattrocento Sans"/>
              <a:sym typeface="Quattrocento Sans"/>
            </a:endParaRPr>
          </a:p>
        </p:txBody>
      </p:sp>
      <p:pic>
        <p:nvPicPr>
          <p:cNvPr id="409" name="Google Shape;409;g115e76f5ad1_0_861"/>
          <p:cNvPicPr preferRelativeResize="0"/>
          <p:nvPr/>
        </p:nvPicPr>
        <p:blipFill>
          <a:blip r:embed="rId3">
            <a:alphaModFix/>
          </a:blip>
          <a:stretch>
            <a:fillRect/>
          </a:stretch>
        </p:blipFill>
        <p:spPr>
          <a:xfrm>
            <a:off x="9386500" y="2000250"/>
            <a:ext cx="2705100" cy="2857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7">
                                            <p:txEl>
                                              <p:pRg st="0" end="0"/>
                                            </p:txEl>
                                          </p:spTgt>
                                        </p:tgtEl>
                                        <p:attrNameLst>
                                          <p:attrName>style.visibility</p:attrName>
                                        </p:attrNameLst>
                                      </p:cBhvr>
                                      <p:to>
                                        <p:strVal val="visible"/>
                                      </p:to>
                                    </p:set>
                                    <p:anim calcmode="lin" valueType="num">
                                      <p:cBhvr additive="base">
                                        <p:cTn id="7" dur="1000"/>
                                        <p:tgtEl>
                                          <p:spTgt spid="407">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g115e76f5ad1_0_89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a:t>experience base techniques</a:t>
            </a:r>
            <a:endParaRPr dirty="0"/>
          </a:p>
        </p:txBody>
      </p:sp>
      <p:sp>
        <p:nvSpPr>
          <p:cNvPr id="415" name="Google Shape;415;g115e76f5ad1_0_892"/>
          <p:cNvSpPr txBox="1"/>
          <p:nvPr/>
        </p:nvSpPr>
        <p:spPr>
          <a:xfrm>
            <a:off x="617100" y="1701675"/>
            <a:ext cx="11498100" cy="5083500"/>
          </a:xfrm>
          <a:prstGeom prst="rect">
            <a:avLst/>
          </a:prstGeom>
          <a:noFill/>
          <a:ln>
            <a:noFill/>
          </a:ln>
        </p:spPr>
        <p:txBody>
          <a:bodyPr spcFirstLastPara="1" wrap="square" lIns="91425" tIns="45700" rIns="91425" bIns="45700" anchor="t" anchorCtr="0">
            <a:normAutofit/>
          </a:bodyPr>
          <a:lstStyle/>
          <a:p>
            <a:pPr marL="742950" lvl="1" indent="-361950" algn="l" rtl="0">
              <a:spcBef>
                <a:spcPts val="480"/>
              </a:spcBef>
              <a:spcAft>
                <a:spcPts val="0"/>
              </a:spcAft>
              <a:buClr>
                <a:srgbClr val="FF5A33"/>
              </a:buClr>
              <a:buSzPts val="3600"/>
              <a:buFont typeface="Quattrocento Sans"/>
              <a:buChar char="❖"/>
            </a:pPr>
            <a:r>
              <a:rPr lang="en-US" sz="3600" dirty="0">
                <a:solidFill>
                  <a:srgbClr val="FF0000"/>
                </a:solidFill>
                <a:highlight>
                  <a:schemeClr val="lt1"/>
                </a:highlight>
                <a:latin typeface="Quattrocento Sans"/>
                <a:ea typeface="Quattrocento Sans"/>
                <a:cs typeface="Quattrocento Sans"/>
                <a:sym typeface="Quattrocento Sans"/>
              </a:rPr>
              <a:t>Không phải là kiểm thử ngẫu nhiên </a:t>
            </a:r>
            <a:r>
              <a:rPr lang="en-US" sz="3600" dirty="0">
                <a:solidFill>
                  <a:srgbClr val="333333"/>
                </a:solidFill>
                <a:highlight>
                  <a:schemeClr val="lt1"/>
                </a:highlight>
                <a:latin typeface="Quattrocento Sans"/>
                <a:ea typeface="Quattrocento Sans"/>
                <a:cs typeface="Quattrocento Sans"/>
                <a:sym typeface="Quattrocento Sans"/>
              </a:rPr>
              <a:t>nhưng nó là kiểm thử mang tính </a:t>
            </a:r>
            <a:r>
              <a:rPr lang="en-US" sz="3600" dirty="0" err="1">
                <a:solidFill>
                  <a:srgbClr val="333333"/>
                </a:solidFill>
                <a:highlight>
                  <a:schemeClr val="lt1"/>
                </a:highlight>
                <a:latin typeface="Quattrocento Sans"/>
                <a:ea typeface="Quattrocento Sans"/>
                <a:cs typeface="Quattrocento Sans"/>
                <a:sym typeface="Quattrocento Sans"/>
              </a:rPr>
              <a:t>bộc</a:t>
            </a:r>
            <a:r>
              <a:rPr lang="en-US" sz="3600" dirty="0">
                <a:solidFill>
                  <a:srgbClr val="333333"/>
                </a:solidFill>
                <a:highlight>
                  <a:schemeClr val="lt1"/>
                </a:highlight>
                <a:latin typeface="Quattrocento Sans"/>
                <a:ea typeface="Quattrocento Sans"/>
                <a:cs typeface="Quattrocento Sans"/>
                <a:sym typeface="Quattrocento Sans"/>
              </a:rPr>
              <a:t> phát với mục đích tìm được các lỗi</a:t>
            </a:r>
            <a:endParaRPr sz="3600" dirty="0">
              <a:solidFill>
                <a:srgbClr val="333333"/>
              </a:solidFill>
              <a:highlight>
                <a:schemeClr val="lt1"/>
              </a:highlight>
              <a:latin typeface="Quattrocento Sans"/>
              <a:ea typeface="Quattrocento Sans"/>
              <a:cs typeface="Quattrocento Sans"/>
              <a:sym typeface="Quattrocento Sans"/>
            </a:endParaRPr>
          </a:p>
          <a:p>
            <a:pPr marL="742950" lvl="1" indent="-361950" algn="l" rtl="0">
              <a:spcBef>
                <a:spcPts val="48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Là một </a:t>
            </a:r>
            <a:r>
              <a:rPr lang="en-US" sz="3600" dirty="0" err="1">
                <a:solidFill>
                  <a:srgbClr val="333333"/>
                </a:solidFill>
                <a:highlight>
                  <a:schemeClr val="lt1"/>
                </a:highlight>
                <a:latin typeface="Quattrocento Sans"/>
                <a:ea typeface="Quattrocento Sans"/>
                <a:cs typeface="Quattrocento Sans"/>
                <a:sym typeface="Quattrocento Sans"/>
              </a:rPr>
              <a:t>phương</a:t>
            </a:r>
            <a:r>
              <a:rPr lang="en-US" sz="3600" dirty="0">
                <a:solidFill>
                  <a:srgbClr val="333333"/>
                </a:solidFill>
                <a:highlight>
                  <a:schemeClr val="lt1"/>
                </a:highlight>
                <a:latin typeface="Quattrocento Sans"/>
                <a:ea typeface="Quattrocento Sans"/>
                <a:cs typeface="Quattrocento Sans"/>
                <a:sym typeface="Quattrocento Sans"/>
              </a:rPr>
              <a:t> pháp tiếp </a:t>
            </a:r>
            <a:r>
              <a:rPr lang="en-US" sz="3600" dirty="0" err="1">
                <a:solidFill>
                  <a:srgbClr val="333333"/>
                </a:solidFill>
                <a:highlight>
                  <a:schemeClr val="lt1"/>
                </a:highlight>
                <a:latin typeface="Quattrocento Sans"/>
                <a:ea typeface="Quattrocento Sans"/>
                <a:cs typeface="Quattrocento Sans"/>
                <a:sym typeface="Quattrocento Sans"/>
              </a:rPr>
              <a:t>cận</a:t>
            </a:r>
            <a:r>
              <a:rPr lang="en-US" sz="3600" dirty="0">
                <a:solidFill>
                  <a:srgbClr val="333333"/>
                </a:solidFill>
                <a:highlight>
                  <a:schemeClr val="lt1"/>
                </a:highlight>
                <a:latin typeface="Quattrocento Sans"/>
                <a:ea typeface="Quattrocento Sans"/>
                <a:cs typeface="Quattrocento Sans"/>
                <a:sym typeface="Quattrocento Sans"/>
              </a:rPr>
              <a:t>. Những hành động bạn thực hiện tiếp </a:t>
            </a:r>
            <a:r>
              <a:rPr lang="en-US" sz="3600" dirty="0" err="1">
                <a:solidFill>
                  <a:srgbClr val="333333"/>
                </a:solidFill>
                <a:highlight>
                  <a:schemeClr val="lt1"/>
                </a:highlight>
                <a:latin typeface="Quattrocento Sans"/>
                <a:ea typeface="Quattrocento Sans"/>
                <a:cs typeface="Quattrocento Sans"/>
                <a:sym typeface="Quattrocento Sans"/>
              </a:rPr>
              <a:t>theo</a:t>
            </a:r>
            <a:r>
              <a:rPr lang="en-US" sz="3600" dirty="0">
                <a:solidFill>
                  <a:srgbClr val="333333"/>
                </a:solidFill>
                <a:highlight>
                  <a:schemeClr val="lt1"/>
                </a:highlight>
                <a:latin typeface="Quattrocento Sans"/>
                <a:ea typeface="Quattrocento Sans"/>
                <a:cs typeface="Quattrocento Sans"/>
                <a:sym typeface="Quattrocento Sans"/>
              </a:rPr>
              <a:t> được điều chỉnh bởi những gì bạn đang làm</a:t>
            </a:r>
            <a:endParaRPr sz="3600" dirty="0">
              <a:solidFill>
                <a:srgbClr val="333333"/>
              </a:solidFill>
              <a:highlight>
                <a:schemeClr val="lt1"/>
              </a:highlight>
              <a:latin typeface="Quattrocento Sans"/>
              <a:ea typeface="Quattrocento Sans"/>
              <a:cs typeface="Quattrocento Sans"/>
              <a:sym typeface="Quattrocento Sans"/>
            </a:endParaRPr>
          </a:p>
        </p:txBody>
      </p:sp>
      <p:sp>
        <p:nvSpPr>
          <p:cNvPr id="416" name="Google Shape;416;g115e76f5ad1_0_892"/>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dirty="0">
                <a:solidFill>
                  <a:srgbClr val="333333"/>
                </a:solidFill>
                <a:highlight>
                  <a:schemeClr val="lt1"/>
                </a:highlight>
                <a:latin typeface="Quattrocento Sans"/>
                <a:ea typeface="Quattrocento Sans"/>
                <a:cs typeface="Quattrocento Sans"/>
                <a:sym typeface="Quattrocento Sans"/>
              </a:rPr>
              <a:t>Đặc điểm kiểm thử thăm </a:t>
            </a:r>
            <a:r>
              <a:rPr lang="en-US" sz="4000" dirty="0" err="1">
                <a:solidFill>
                  <a:srgbClr val="333333"/>
                </a:solidFill>
                <a:highlight>
                  <a:schemeClr val="lt1"/>
                </a:highlight>
                <a:latin typeface="Quattrocento Sans"/>
                <a:ea typeface="Quattrocento Sans"/>
                <a:cs typeface="Quattrocento Sans"/>
                <a:sym typeface="Quattrocento Sans"/>
              </a:rPr>
              <a:t>dò</a:t>
            </a:r>
            <a:endParaRPr sz="4000" dirty="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15">
                                            <p:txEl>
                                              <p:pRg st="0" end="0"/>
                                            </p:txEl>
                                          </p:spTgt>
                                        </p:tgtEl>
                                        <p:attrNameLst>
                                          <p:attrName>style.visibility</p:attrName>
                                        </p:attrNameLst>
                                      </p:cBhvr>
                                      <p:to>
                                        <p:strVal val="visible"/>
                                      </p:to>
                                    </p:set>
                                    <p:anim calcmode="lin" valueType="num">
                                      <p:cBhvr additive="base">
                                        <p:cTn id="7" dur="1000"/>
                                        <p:tgtEl>
                                          <p:spTgt spid="41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15">
                                            <p:txEl>
                                              <p:pRg st="1" end="1"/>
                                            </p:txEl>
                                          </p:spTgt>
                                        </p:tgtEl>
                                        <p:attrNameLst>
                                          <p:attrName>style.visibility</p:attrName>
                                        </p:attrNameLst>
                                      </p:cBhvr>
                                      <p:to>
                                        <p:strVal val="visible"/>
                                      </p:to>
                                    </p:set>
                                    <p:anim calcmode="lin" valueType="num">
                                      <p:cBhvr additive="base">
                                        <p:cTn id="12" dur="1000"/>
                                        <p:tgtEl>
                                          <p:spTgt spid="415">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115e76f5ad1_0_333"/>
          <p:cNvSpPr/>
          <p:nvPr/>
        </p:nvSpPr>
        <p:spPr>
          <a:xfrm>
            <a:off x="3471675" y="3049625"/>
            <a:ext cx="8034600" cy="92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a:buNone/>
            </a:pPr>
            <a:r>
              <a:rPr lang="en-US" sz="5400" b="1" cap="small">
                <a:solidFill>
                  <a:srgbClr val="FFA15D"/>
                </a:solidFill>
                <a:latin typeface="Calibri"/>
                <a:ea typeface="Calibri"/>
                <a:cs typeface="Calibri"/>
                <a:sym typeface="Calibri"/>
              </a:rPr>
              <a:t>kỹ thuật kiểm thử hộp đen</a:t>
            </a:r>
            <a:endParaRPr sz="5400" b="1" i="0" u="none" strike="noStrike" cap="small">
              <a:solidFill>
                <a:srgbClr val="FFA15D"/>
              </a:solidFill>
              <a:latin typeface="Calibri"/>
              <a:ea typeface="Calibri"/>
              <a:cs typeface="Calibri"/>
              <a:sym typeface="Calibri"/>
            </a:endParaRPr>
          </a:p>
        </p:txBody>
      </p:sp>
      <p:cxnSp>
        <p:nvCxnSpPr>
          <p:cNvPr id="225" name="Google Shape;225;g115e76f5ad1_0_333"/>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226" name="Google Shape;226;g115e76f5ad1_0_333"/>
          <p:cNvPicPr preferRelativeResize="0"/>
          <p:nvPr/>
        </p:nvPicPr>
        <p:blipFill rotWithShape="1">
          <a:blip r:embed="rId3">
            <a:alphaModFix/>
          </a:blip>
          <a:srcRect/>
          <a:stretch/>
        </p:blipFill>
        <p:spPr>
          <a:xfrm>
            <a:off x="1037870" y="1143000"/>
            <a:ext cx="2543400" cy="37821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g115e76f5ad1_0_86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experience base techniques</a:t>
            </a:r>
            <a:endParaRPr/>
          </a:p>
        </p:txBody>
      </p:sp>
      <p:sp>
        <p:nvSpPr>
          <p:cNvPr id="422" name="Google Shape;422;g115e76f5ad1_0_868"/>
          <p:cNvSpPr txBox="1"/>
          <p:nvPr/>
        </p:nvSpPr>
        <p:spPr>
          <a:xfrm>
            <a:off x="617100" y="1701675"/>
            <a:ext cx="11498100" cy="5083500"/>
          </a:xfrm>
          <a:prstGeom prst="rect">
            <a:avLst/>
          </a:prstGeom>
          <a:noFill/>
          <a:ln>
            <a:noFill/>
          </a:ln>
        </p:spPr>
        <p:txBody>
          <a:bodyPr spcFirstLastPara="1" wrap="square" lIns="91425" tIns="45700" rIns="91425" bIns="45700" anchor="t" anchorCtr="0">
            <a:normAutofit/>
          </a:bodyPr>
          <a:lstStyle/>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Nhóm kiểm thử là những người đã có kinh nghiệm.</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Việc kiểm thử lặp lại sớm là cần thiết</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Đó là những tính năng quan trọng, độ ưu tiên cao, nghiêm trọng.</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Những người kiểm thử mới được join vào trong team dự án.</a:t>
            </a:r>
            <a:endParaRPr sz="3600">
              <a:solidFill>
                <a:srgbClr val="333333"/>
              </a:solidFill>
              <a:highlight>
                <a:schemeClr val="lt1"/>
              </a:highlight>
              <a:latin typeface="Quattrocento Sans"/>
              <a:ea typeface="Quattrocento Sans"/>
              <a:cs typeface="Quattrocento Sans"/>
              <a:sym typeface="Quattrocento Sans"/>
            </a:endParaRPr>
          </a:p>
        </p:txBody>
      </p:sp>
      <p:sp>
        <p:nvSpPr>
          <p:cNvPr id="423" name="Google Shape;423;g115e76f5ad1_0_868"/>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Khi nào nên kiểm thử thăm dò ?</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22">
                                            <p:txEl>
                                              <p:pRg st="0" end="0"/>
                                            </p:txEl>
                                          </p:spTgt>
                                        </p:tgtEl>
                                        <p:attrNameLst>
                                          <p:attrName>style.visibility</p:attrName>
                                        </p:attrNameLst>
                                      </p:cBhvr>
                                      <p:to>
                                        <p:strVal val="visible"/>
                                      </p:to>
                                    </p:set>
                                    <p:anim calcmode="lin" valueType="num">
                                      <p:cBhvr additive="base">
                                        <p:cTn id="7" dur="1000"/>
                                        <p:tgtEl>
                                          <p:spTgt spid="42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22">
                                            <p:txEl>
                                              <p:pRg st="1" end="1"/>
                                            </p:txEl>
                                          </p:spTgt>
                                        </p:tgtEl>
                                        <p:attrNameLst>
                                          <p:attrName>style.visibility</p:attrName>
                                        </p:attrNameLst>
                                      </p:cBhvr>
                                      <p:to>
                                        <p:strVal val="visible"/>
                                      </p:to>
                                    </p:set>
                                    <p:anim calcmode="lin" valueType="num">
                                      <p:cBhvr additive="base">
                                        <p:cTn id="12" dur="1000"/>
                                        <p:tgtEl>
                                          <p:spTgt spid="422">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22">
                                            <p:txEl>
                                              <p:pRg st="2" end="2"/>
                                            </p:txEl>
                                          </p:spTgt>
                                        </p:tgtEl>
                                        <p:attrNameLst>
                                          <p:attrName>style.visibility</p:attrName>
                                        </p:attrNameLst>
                                      </p:cBhvr>
                                      <p:to>
                                        <p:strVal val="visible"/>
                                      </p:to>
                                    </p:set>
                                    <p:anim calcmode="lin" valueType="num">
                                      <p:cBhvr additive="base">
                                        <p:cTn id="17" dur="1000"/>
                                        <p:tgtEl>
                                          <p:spTgt spid="422">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22">
                                            <p:txEl>
                                              <p:pRg st="3" end="3"/>
                                            </p:txEl>
                                          </p:spTgt>
                                        </p:tgtEl>
                                        <p:attrNameLst>
                                          <p:attrName>style.visibility</p:attrName>
                                        </p:attrNameLst>
                                      </p:cBhvr>
                                      <p:to>
                                        <p:strVal val="visible"/>
                                      </p:to>
                                    </p:set>
                                    <p:anim calcmode="lin" valueType="num">
                                      <p:cBhvr additive="base">
                                        <p:cTn id="22" dur="1000"/>
                                        <p:tgtEl>
                                          <p:spTgt spid="422">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g115e76f5ad1_0_87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experience base techniques</a:t>
            </a:r>
            <a:endParaRPr/>
          </a:p>
        </p:txBody>
      </p:sp>
      <p:sp>
        <p:nvSpPr>
          <p:cNvPr id="429" name="Google Shape;429;g115e76f5ad1_0_877"/>
          <p:cNvSpPr txBox="1"/>
          <p:nvPr/>
        </p:nvSpPr>
        <p:spPr>
          <a:xfrm>
            <a:off x="617100" y="1701675"/>
            <a:ext cx="11498100" cy="5083500"/>
          </a:xfrm>
          <a:prstGeom prst="rect">
            <a:avLst/>
          </a:prstGeom>
          <a:noFill/>
          <a:ln>
            <a:noFill/>
          </a:ln>
        </p:spPr>
        <p:txBody>
          <a:bodyPr spcFirstLastPara="1" wrap="square" lIns="91425" tIns="45700" rIns="91425" bIns="45700" anchor="t" anchorCtr="0">
            <a:normAutofit/>
          </a:bodyPr>
          <a:lstStyle/>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Hữu ích khi tài liệu yêu cầu không đầy đủ hoặc có phần nào đó không đầy đủ</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Nó liên quan đến quy trình điều tra giúp tìm kiếm nhiều lỗi hơn so với kiểm thử thông thường</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Giúp mở rộng tưởng tượng của người kiểm thử bởi việc thực hiện nhiều hơn các testcase, nâng cao hiệu suất của người kiểm thử</a:t>
            </a:r>
            <a:endParaRPr sz="3600">
              <a:solidFill>
                <a:srgbClr val="333333"/>
              </a:solidFill>
              <a:highlight>
                <a:schemeClr val="lt1"/>
              </a:highlight>
              <a:latin typeface="Quattrocento Sans"/>
              <a:ea typeface="Quattrocento Sans"/>
              <a:cs typeface="Quattrocento Sans"/>
              <a:sym typeface="Quattrocento Sans"/>
            </a:endParaRPr>
          </a:p>
        </p:txBody>
      </p:sp>
      <p:sp>
        <p:nvSpPr>
          <p:cNvPr id="430" name="Google Shape;430;g115e76f5ad1_0_877"/>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Ưu điểm kiểm thử thăm dò</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29">
                                            <p:txEl>
                                              <p:pRg st="0" end="0"/>
                                            </p:txEl>
                                          </p:spTgt>
                                        </p:tgtEl>
                                        <p:attrNameLst>
                                          <p:attrName>style.visibility</p:attrName>
                                        </p:attrNameLst>
                                      </p:cBhvr>
                                      <p:to>
                                        <p:strVal val="visible"/>
                                      </p:to>
                                    </p:set>
                                    <p:anim calcmode="lin" valueType="num">
                                      <p:cBhvr additive="base">
                                        <p:cTn id="7" dur="1000"/>
                                        <p:tgtEl>
                                          <p:spTgt spid="429">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29">
                                            <p:txEl>
                                              <p:pRg st="1" end="1"/>
                                            </p:txEl>
                                          </p:spTgt>
                                        </p:tgtEl>
                                        <p:attrNameLst>
                                          <p:attrName>style.visibility</p:attrName>
                                        </p:attrNameLst>
                                      </p:cBhvr>
                                      <p:to>
                                        <p:strVal val="visible"/>
                                      </p:to>
                                    </p:set>
                                    <p:anim calcmode="lin" valueType="num">
                                      <p:cBhvr additive="base">
                                        <p:cTn id="12" dur="1000"/>
                                        <p:tgtEl>
                                          <p:spTgt spid="429">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29">
                                            <p:txEl>
                                              <p:pRg st="2" end="2"/>
                                            </p:txEl>
                                          </p:spTgt>
                                        </p:tgtEl>
                                        <p:attrNameLst>
                                          <p:attrName>style.visibility</p:attrName>
                                        </p:attrNameLst>
                                      </p:cBhvr>
                                      <p:to>
                                        <p:strVal val="visible"/>
                                      </p:to>
                                    </p:set>
                                    <p:anim calcmode="lin" valueType="num">
                                      <p:cBhvr additive="base">
                                        <p:cTn id="17" dur="1000"/>
                                        <p:tgtEl>
                                          <p:spTgt spid="429">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g115e76f5ad1_0_88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experience base techniques</a:t>
            </a:r>
            <a:endParaRPr/>
          </a:p>
        </p:txBody>
      </p:sp>
      <p:sp>
        <p:nvSpPr>
          <p:cNvPr id="436" name="Google Shape;436;g115e76f5ad1_0_883"/>
          <p:cNvSpPr txBox="1"/>
          <p:nvPr/>
        </p:nvSpPr>
        <p:spPr>
          <a:xfrm>
            <a:off x="617100" y="1701675"/>
            <a:ext cx="11498100" cy="5083500"/>
          </a:xfrm>
          <a:prstGeom prst="rect">
            <a:avLst/>
          </a:prstGeom>
          <a:noFill/>
          <a:ln>
            <a:noFill/>
          </a:ln>
        </p:spPr>
        <p:txBody>
          <a:bodyPr spcFirstLastPara="1" wrap="square" lIns="91425" tIns="45700" rIns="91425" bIns="45700" anchor="t" anchorCtr="0">
            <a:normAutofit/>
          </a:bodyPr>
          <a:lstStyle/>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Hoàn toàn phụ thuộc vào kĩ năng của người kiểm thử</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Bị giới hạn bởi kiến thức trong phạm vi đó của người kiểm thử</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Không phù hợp khi thời gian test dài</a:t>
            </a:r>
            <a:endParaRPr sz="3600">
              <a:solidFill>
                <a:srgbClr val="333333"/>
              </a:solidFill>
              <a:highlight>
                <a:schemeClr val="lt1"/>
              </a:highlight>
              <a:latin typeface="Quattrocento Sans"/>
              <a:ea typeface="Quattrocento Sans"/>
              <a:cs typeface="Quattrocento Sans"/>
              <a:sym typeface="Quattrocento Sans"/>
            </a:endParaRPr>
          </a:p>
        </p:txBody>
      </p:sp>
      <p:sp>
        <p:nvSpPr>
          <p:cNvPr id="437" name="Google Shape;437;g115e76f5ad1_0_883"/>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Nhược điểm kiểm thử thăm dò</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36">
                                            <p:txEl>
                                              <p:pRg st="0" end="0"/>
                                            </p:txEl>
                                          </p:spTgt>
                                        </p:tgtEl>
                                        <p:attrNameLst>
                                          <p:attrName>style.visibility</p:attrName>
                                        </p:attrNameLst>
                                      </p:cBhvr>
                                      <p:to>
                                        <p:strVal val="visible"/>
                                      </p:to>
                                    </p:set>
                                    <p:anim calcmode="lin" valueType="num">
                                      <p:cBhvr additive="base">
                                        <p:cTn id="7" dur="1000"/>
                                        <p:tgtEl>
                                          <p:spTgt spid="436">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36">
                                            <p:txEl>
                                              <p:pRg st="1" end="1"/>
                                            </p:txEl>
                                          </p:spTgt>
                                        </p:tgtEl>
                                        <p:attrNameLst>
                                          <p:attrName>style.visibility</p:attrName>
                                        </p:attrNameLst>
                                      </p:cBhvr>
                                      <p:to>
                                        <p:strVal val="visible"/>
                                      </p:to>
                                    </p:set>
                                    <p:anim calcmode="lin" valueType="num">
                                      <p:cBhvr additive="base">
                                        <p:cTn id="12" dur="1000"/>
                                        <p:tgtEl>
                                          <p:spTgt spid="436">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36">
                                            <p:txEl>
                                              <p:pRg st="2" end="2"/>
                                            </p:txEl>
                                          </p:spTgt>
                                        </p:tgtEl>
                                        <p:attrNameLst>
                                          <p:attrName>style.visibility</p:attrName>
                                        </p:attrNameLst>
                                      </p:cBhvr>
                                      <p:to>
                                        <p:strVal val="visible"/>
                                      </p:to>
                                    </p:set>
                                    <p:anim calcmode="lin" valueType="num">
                                      <p:cBhvr additive="base">
                                        <p:cTn id="17" dur="1000"/>
                                        <p:tgtEl>
                                          <p:spTgt spid="436">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g115e76f5ad1_0_89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experience base techniques</a:t>
            </a:r>
            <a:endParaRPr/>
          </a:p>
        </p:txBody>
      </p:sp>
      <p:sp>
        <p:nvSpPr>
          <p:cNvPr id="443" name="Google Shape;443;g115e76f5ad1_0_899"/>
          <p:cNvSpPr txBox="1"/>
          <p:nvPr/>
        </p:nvSpPr>
        <p:spPr>
          <a:xfrm>
            <a:off x="398825" y="1610250"/>
            <a:ext cx="7987200" cy="5156400"/>
          </a:xfrm>
          <a:prstGeom prst="rect">
            <a:avLst/>
          </a:prstGeom>
          <a:noFill/>
          <a:ln>
            <a:noFill/>
          </a:ln>
        </p:spPr>
        <p:txBody>
          <a:bodyPr spcFirstLastPara="1" wrap="square" lIns="91425" tIns="45700" rIns="91425" bIns="45700" anchor="t" anchorCtr="0">
            <a:normAutofit/>
          </a:bodyPr>
          <a:lstStyle/>
          <a:p>
            <a:pPr marL="742950" lvl="1" indent="-361950" algn="l" rtl="0">
              <a:spcBef>
                <a:spcPts val="48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Đoán lỗi (Error Guessing) là một kỹ thuật kiểm thử phần mềm, về cơ bản, đây là một kỹ thuật kiểm thử dựa trên kinh nghiệm để đưa </a:t>
            </a:r>
            <a:r>
              <a:rPr lang="en-US" sz="3600" dirty="0" err="1">
                <a:solidFill>
                  <a:srgbClr val="333333"/>
                </a:solidFill>
                <a:highlight>
                  <a:schemeClr val="lt1"/>
                </a:highlight>
                <a:latin typeface="Quattrocento Sans"/>
                <a:ea typeface="Quattrocento Sans"/>
                <a:cs typeface="Quattrocento Sans"/>
                <a:sym typeface="Quattrocento Sans"/>
              </a:rPr>
              <a:t>ra</a:t>
            </a:r>
            <a:r>
              <a:rPr lang="en-US" sz="3600" dirty="0">
                <a:solidFill>
                  <a:srgbClr val="333333"/>
                </a:solidFill>
                <a:highlight>
                  <a:schemeClr val="lt1"/>
                </a:highlight>
                <a:latin typeface="Quattrocento Sans"/>
                <a:ea typeface="Quattrocento Sans"/>
                <a:cs typeface="Quattrocento Sans"/>
                <a:sym typeface="Quattrocento Sans"/>
              </a:rPr>
              <a:t> một phỏng đoán có </a:t>
            </a:r>
            <a:r>
              <a:rPr lang="en-US" sz="3600" dirty="0">
                <a:solidFill>
                  <a:srgbClr val="FF0000"/>
                </a:solidFill>
                <a:highlight>
                  <a:schemeClr val="lt1"/>
                </a:highlight>
                <a:latin typeface="Quattrocento Sans"/>
                <a:ea typeface="Quattrocento Sans"/>
                <a:cs typeface="Quattrocento Sans"/>
                <a:sym typeface="Quattrocento Sans"/>
              </a:rPr>
              <a:t>chứng cứ </a:t>
            </a:r>
            <a:r>
              <a:rPr lang="en-US" sz="3600" dirty="0">
                <a:solidFill>
                  <a:srgbClr val="333333"/>
                </a:solidFill>
                <a:highlight>
                  <a:schemeClr val="lt1"/>
                </a:highlight>
                <a:latin typeface="Quattrocento Sans"/>
                <a:ea typeface="Quattrocento Sans"/>
                <a:cs typeface="Quattrocento Sans"/>
                <a:sym typeface="Quattrocento Sans"/>
              </a:rPr>
              <a:t>về các lỗi có thể xảy </a:t>
            </a:r>
            <a:r>
              <a:rPr lang="en-US" sz="3600" dirty="0" err="1">
                <a:solidFill>
                  <a:srgbClr val="333333"/>
                </a:solidFill>
                <a:highlight>
                  <a:schemeClr val="lt1"/>
                </a:highlight>
                <a:latin typeface="Quattrocento Sans"/>
                <a:ea typeface="Quattrocento Sans"/>
                <a:cs typeface="Quattrocento Sans"/>
                <a:sym typeface="Quattrocento Sans"/>
              </a:rPr>
              <a:t>ra</a:t>
            </a:r>
            <a:r>
              <a:rPr lang="en-US" sz="3600" dirty="0">
                <a:solidFill>
                  <a:srgbClr val="333333"/>
                </a:solidFill>
                <a:highlight>
                  <a:schemeClr val="lt1"/>
                </a:highlight>
                <a:latin typeface="Quattrocento Sans"/>
                <a:ea typeface="Quattrocento Sans"/>
                <a:cs typeface="Quattrocento Sans"/>
                <a:sym typeface="Quattrocento Sans"/>
              </a:rPr>
              <a:t> của phần mềm. Kỹ thuật này nhất thiết đòi hỏi tester có năng </a:t>
            </a:r>
            <a:r>
              <a:rPr lang="en-US" sz="3600" dirty="0" err="1">
                <a:solidFill>
                  <a:srgbClr val="333333"/>
                </a:solidFill>
                <a:highlight>
                  <a:schemeClr val="lt1"/>
                </a:highlight>
                <a:latin typeface="Quattrocento Sans"/>
                <a:ea typeface="Quattrocento Sans"/>
                <a:cs typeface="Quattrocento Sans"/>
                <a:sym typeface="Quattrocento Sans"/>
              </a:rPr>
              <a:t>khiếu</a:t>
            </a:r>
            <a:r>
              <a:rPr lang="en-US" sz="3600" dirty="0">
                <a:solidFill>
                  <a:srgbClr val="333333"/>
                </a:solidFill>
                <a:highlight>
                  <a:schemeClr val="lt1"/>
                </a:highlight>
                <a:latin typeface="Quattrocento Sans"/>
                <a:ea typeface="Quattrocento Sans"/>
                <a:cs typeface="Quattrocento Sans"/>
                <a:sym typeface="Quattrocento Sans"/>
              </a:rPr>
              <a:t> và kinh nghiệm.</a:t>
            </a:r>
            <a:endParaRPr sz="3700" dirty="0">
              <a:solidFill>
                <a:srgbClr val="333333"/>
              </a:solidFill>
              <a:highlight>
                <a:schemeClr val="lt1"/>
              </a:highlight>
              <a:latin typeface="Quattrocento Sans"/>
              <a:ea typeface="Quattrocento Sans"/>
              <a:cs typeface="Quattrocento Sans"/>
              <a:sym typeface="Quattrocento Sans"/>
            </a:endParaRPr>
          </a:p>
        </p:txBody>
      </p:sp>
      <p:sp>
        <p:nvSpPr>
          <p:cNvPr id="444" name="Google Shape;444;g115e76f5ad1_0_899"/>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dirty="0">
                <a:solidFill>
                  <a:srgbClr val="333333"/>
                </a:solidFill>
                <a:highlight>
                  <a:schemeClr val="lt1"/>
                </a:highlight>
                <a:latin typeface="Quattrocento Sans"/>
                <a:ea typeface="Quattrocento Sans"/>
                <a:cs typeface="Quattrocento Sans"/>
                <a:sym typeface="Quattrocento Sans"/>
              </a:rPr>
              <a:t>Kiểm thử phỏng đoán</a:t>
            </a:r>
            <a:endParaRPr sz="4000" dirty="0">
              <a:solidFill>
                <a:schemeClr val="dk1"/>
              </a:solidFill>
              <a:latin typeface="Quattrocento Sans"/>
              <a:ea typeface="Quattrocento Sans"/>
              <a:cs typeface="Quattrocento Sans"/>
              <a:sym typeface="Quattrocento Sans"/>
            </a:endParaRPr>
          </a:p>
        </p:txBody>
      </p:sp>
      <p:pic>
        <p:nvPicPr>
          <p:cNvPr id="445" name="Google Shape;445;g115e76f5ad1_0_899"/>
          <p:cNvPicPr preferRelativeResize="0"/>
          <p:nvPr/>
        </p:nvPicPr>
        <p:blipFill>
          <a:blip r:embed="rId3">
            <a:alphaModFix/>
          </a:blip>
          <a:stretch>
            <a:fillRect/>
          </a:stretch>
        </p:blipFill>
        <p:spPr>
          <a:xfrm>
            <a:off x="8258675" y="1912550"/>
            <a:ext cx="3810000" cy="2857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43">
                                            <p:txEl>
                                              <p:pRg st="0" end="0"/>
                                            </p:txEl>
                                          </p:spTgt>
                                        </p:tgtEl>
                                        <p:attrNameLst>
                                          <p:attrName>style.visibility</p:attrName>
                                        </p:attrNameLst>
                                      </p:cBhvr>
                                      <p:to>
                                        <p:strVal val="visible"/>
                                      </p:to>
                                    </p:set>
                                    <p:anim calcmode="lin" valueType="num">
                                      <p:cBhvr additive="base">
                                        <p:cTn id="7" dur="1000"/>
                                        <p:tgtEl>
                                          <p:spTgt spid="443">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g115e76f5ad1_0_92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experience base techniques</a:t>
            </a:r>
            <a:endParaRPr/>
          </a:p>
        </p:txBody>
      </p:sp>
      <p:sp>
        <p:nvSpPr>
          <p:cNvPr id="451" name="Google Shape;451;g115e76f5ad1_0_929"/>
          <p:cNvSpPr txBox="1"/>
          <p:nvPr/>
        </p:nvSpPr>
        <p:spPr>
          <a:xfrm>
            <a:off x="617100" y="1701675"/>
            <a:ext cx="11498100" cy="5083500"/>
          </a:xfrm>
          <a:prstGeom prst="rect">
            <a:avLst/>
          </a:prstGeom>
          <a:noFill/>
          <a:ln>
            <a:noFill/>
          </a:ln>
        </p:spPr>
        <p:txBody>
          <a:bodyPr spcFirstLastPara="1" wrap="square" lIns="91425" tIns="45700" rIns="91425" bIns="45700" anchor="t" anchorCtr="0">
            <a:normAutofit/>
          </a:bodyPr>
          <a:lstStyle/>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Bài học rút ra từ các lần kiểm thử phần mềm trước, các lỗi thường gặp,...</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Trực giác kiểm thử</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Có kiến thức liên quan, hiểu rõ về hệ thống</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Tập trung test theo từng phần, từng chức năng sẽ giúp tester chú trọng và lý giải những vấn đề xảy ra ở vùng nào.</a:t>
            </a:r>
            <a:endParaRPr sz="3600">
              <a:solidFill>
                <a:srgbClr val="333333"/>
              </a:solidFill>
              <a:highlight>
                <a:schemeClr val="lt1"/>
              </a:highlight>
              <a:latin typeface="Quattrocento Sans"/>
              <a:ea typeface="Quattrocento Sans"/>
              <a:cs typeface="Quattrocento Sans"/>
              <a:sym typeface="Quattrocento Sans"/>
            </a:endParaRPr>
          </a:p>
        </p:txBody>
      </p:sp>
      <p:sp>
        <p:nvSpPr>
          <p:cNvPr id="452" name="Google Shape;452;g115e76f5ad1_0_929"/>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Đặc điểm kiểm thử phỏng đoán</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51">
                                            <p:txEl>
                                              <p:pRg st="0" end="0"/>
                                            </p:txEl>
                                          </p:spTgt>
                                        </p:tgtEl>
                                        <p:attrNameLst>
                                          <p:attrName>style.visibility</p:attrName>
                                        </p:attrNameLst>
                                      </p:cBhvr>
                                      <p:to>
                                        <p:strVal val="visible"/>
                                      </p:to>
                                    </p:set>
                                    <p:anim calcmode="lin" valueType="num">
                                      <p:cBhvr additive="base">
                                        <p:cTn id="7" dur="1000"/>
                                        <p:tgtEl>
                                          <p:spTgt spid="451">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51">
                                            <p:txEl>
                                              <p:pRg st="1" end="1"/>
                                            </p:txEl>
                                          </p:spTgt>
                                        </p:tgtEl>
                                        <p:attrNameLst>
                                          <p:attrName>style.visibility</p:attrName>
                                        </p:attrNameLst>
                                      </p:cBhvr>
                                      <p:to>
                                        <p:strVal val="visible"/>
                                      </p:to>
                                    </p:set>
                                    <p:anim calcmode="lin" valueType="num">
                                      <p:cBhvr additive="base">
                                        <p:cTn id="12" dur="1000"/>
                                        <p:tgtEl>
                                          <p:spTgt spid="451">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51">
                                            <p:txEl>
                                              <p:pRg st="2" end="2"/>
                                            </p:txEl>
                                          </p:spTgt>
                                        </p:tgtEl>
                                        <p:attrNameLst>
                                          <p:attrName>style.visibility</p:attrName>
                                        </p:attrNameLst>
                                      </p:cBhvr>
                                      <p:to>
                                        <p:strVal val="visible"/>
                                      </p:to>
                                    </p:set>
                                    <p:anim calcmode="lin" valueType="num">
                                      <p:cBhvr additive="base">
                                        <p:cTn id="17" dur="1000"/>
                                        <p:tgtEl>
                                          <p:spTgt spid="451">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51">
                                            <p:txEl>
                                              <p:pRg st="3" end="3"/>
                                            </p:txEl>
                                          </p:spTgt>
                                        </p:tgtEl>
                                        <p:attrNameLst>
                                          <p:attrName>style.visibility</p:attrName>
                                        </p:attrNameLst>
                                      </p:cBhvr>
                                      <p:to>
                                        <p:strVal val="visible"/>
                                      </p:to>
                                    </p:set>
                                    <p:anim calcmode="lin" valueType="num">
                                      <p:cBhvr additive="base">
                                        <p:cTn id="22" dur="1000"/>
                                        <p:tgtEl>
                                          <p:spTgt spid="451">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g115e76f5ad1_0_92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experience base techniques</a:t>
            </a:r>
            <a:endParaRPr/>
          </a:p>
        </p:txBody>
      </p:sp>
      <p:sp>
        <p:nvSpPr>
          <p:cNvPr id="458" name="Google Shape;458;g115e76f5ad1_0_922"/>
          <p:cNvSpPr txBox="1"/>
          <p:nvPr/>
        </p:nvSpPr>
        <p:spPr>
          <a:xfrm>
            <a:off x="617100" y="1701675"/>
            <a:ext cx="11498100" cy="5083500"/>
          </a:xfrm>
          <a:prstGeom prst="rect">
            <a:avLst/>
          </a:prstGeom>
          <a:noFill/>
          <a:ln>
            <a:noFill/>
          </a:ln>
        </p:spPr>
        <p:txBody>
          <a:bodyPr spcFirstLastPara="1" wrap="square" lIns="91425" tIns="45700" rIns="91425" bIns="45700" anchor="t" anchorCtr="0">
            <a:normAutofit/>
          </a:bodyPr>
          <a:lstStyle/>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Kỹ thuật này có thể được sử dụng ở bất kỳ cấp độ kiểm thử nào, được vận dụng khi thiết kế test case, trong suốt quá trình thực hiện kiểm thử khi hầu hết kỹ thuật kiểm thử chính thức đã được áp dụng.</a:t>
            </a:r>
            <a:endParaRPr sz="3600">
              <a:solidFill>
                <a:srgbClr val="333333"/>
              </a:solidFill>
              <a:highlight>
                <a:schemeClr val="lt1"/>
              </a:highlight>
              <a:latin typeface="Quattrocento Sans"/>
              <a:ea typeface="Quattrocento Sans"/>
              <a:cs typeface="Quattrocento Sans"/>
              <a:sym typeface="Quattrocento Sans"/>
            </a:endParaRPr>
          </a:p>
        </p:txBody>
      </p:sp>
      <p:sp>
        <p:nvSpPr>
          <p:cNvPr id="459" name="Google Shape;459;g115e76f5ad1_0_922"/>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Khi nào nên kiểm thử phỏng đoán ?</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58">
                                            <p:txEl>
                                              <p:pRg st="0" end="0"/>
                                            </p:txEl>
                                          </p:spTgt>
                                        </p:tgtEl>
                                        <p:attrNameLst>
                                          <p:attrName>style.visibility</p:attrName>
                                        </p:attrNameLst>
                                      </p:cBhvr>
                                      <p:to>
                                        <p:strVal val="visible"/>
                                      </p:to>
                                    </p:set>
                                    <p:anim calcmode="lin" valueType="num">
                                      <p:cBhvr additive="base">
                                        <p:cTn id="7" dur="1000"/>
                                        <p:tgtEl>
                                          <p:spTgt spid="458">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g115e76f5ad1_0_90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experience base techniques</a:t>
            </a:r>
            <a:endParaRPr/>
          </a:p>
        </p:txBody>
      </p:sp>
      <p:sp>
        <p:nvSpPr>
          <p:cNvPr id="465" name="Google Shape;465;g115e76f5ad1_0_908"/>
          <p:cNvSpPr txBox="1"/>
          <p:nvPr/>
        </p:nvSpPr>
        <p:spPr>
          <a:xfrm>
            <a:off x="617100" y="1701675"/>
            <a:ext cx="11498100" cy="5083500"/>
          </a:xfrm>
          <a:prstGeom prst="rect">
            <a:avLst/>
          </a:prstGeom>
          <a:noFill/>
          <a:ln>
            <a:noFill/>
          </a:ln>
        </p:spPr>
        <p:txBody>
          <a:bodyPr spcFirstLastPara="1" wrap="square" lIns="91425" tIns="45700" rIns="91425" bIns="45700" anchor="t" anchorCtr="0">
            <a:normAutofit lnSpcReduction="10000"/>
          </a:bodyPr>
          <a:lstStyle/>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Error Guessing đã chứng minh được hiệu quả khi sử dụng kết hợp với các kỹ thuật kiểm thử phần mềm chính thức khác.</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Kỹ thuật này giúp phát hiện ra những lỗi không mô tả trong tài liệu spec, hay các kỹ thuật kiểm thử chính thức sẽ không thấy được. Do đó, tester có kinh nghiệm tiết kiệm rất nhiều thời gian và công sức.</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Rất hữu ích để đoán các vùng có vấn đề của phần mềm.</a:t>
            </a:r>
            <a:endParaRPr sz="3600">
              <a:solidFill>
                <a:srgbClr val="333333"/>
              </a:solidFill>
              <a:highlight>
                <a:schemeClr val="lt1"/>
              </a:highlight>
              <a:latin typeface="Quattrocento Sans"/>
              <a:ea typeface="Quattrocento Sans"/>
              <a:cs typeface="Quattrocento Sans"/>
              <a:sym typeface="Quattrocento Sans"/>
            </a:endParaRPr>
          </a:p>
        </p:txBody>
      </p:sp>
      <p:sp>
        <p:nvSpPr>
          <p:cNvPr id="466" name="Google Shape;466;g115e76f5ad1_0_908"/>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Ưu điểm kiểm thử phỏng đoán</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65">
                                            <p:txEl>
                                              <p:pRg st="0" end="0"/>
                                            </p:txEl>
                                          </p:spTgt>
                                        </p:tgtEl>
                                        <p:attrNameLst>
                                          <p:attrName>style.visibility</p:attrName>
                                        </p:attrNameLst>
                                      </p:cBhvr>
                                      <p:to>
                                        <p:strVal val="visible"/>
                                      </p:to>
                                    </p:set>
                                    <p:anim calcmode="lin" valueType="num">
                                      <p:cBhvr additive="base">
                                        <p:cTn id="7" dur="1000"/>
                                        <p:tgtEl>
                                          <p:spTgt spid="46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65">
                                            <p:txEl>
                                              <p:pRg st="1" end="1"/>
                                            </p:txEl>
                                          </p:spTgt>
                                        </p:tgtEl>
                                        <p:attrNameLst>
                                          <p:attrName>style.visibility</p:attrName>
                                        </p:attrNameLst>
                                      </p:cBhvr>
                                      <p:to>
                                        <p:strVal val="visible"/>
                                      </p:to>
                                    </p:set>
                                    <p:anim calcmode="lin" valueType="num">
                                      <p:cBhvr additive="base">
                                        <p:cTn id="12" dur="1000"/>
                                        <p:tgtEl>
                                          <p:spTgt spid="46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65">
                                            <p:txEl>
                                              <p:pRg st="2" end="2"/>
                                            </p:txEl>
                                          </p:spTgt>
                                        </p:tgtEl>
                                        <p:attrNameLst>
                                          <p:attrName>style.visibility</p:attrName>
                                        </p:attrNameLst>
                                      </p:cBhvr>
                                      <p:to>
                                        <p:strVal val="visible"/>
                                      </p:to>
                                    </p:set>
                                    <p:anim calcmode="lin" valueType="num">
                                      <p:cBhvr additive="base">
                                        <p:cTn id="17" dur="1000"/>
                                        <p:tgtEl>
                                          <p:spTgt spid="465">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g115e76f5ad1_0_91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experience base techniques</a:t>
            </a:r>
            <a:endParaRPr/>
          </a:p>
        </p:txBody>
      </p:sp>
      <p:sp>
        <p:nvSpPr>
          <p:cNvPr id="472" name="Google Shape;472;g115e76f5ad1_0_914"/>
          <p:cNvSpPr txBox="1"/>
          <p:nvPr/>
        </p:nvSpPr>
        <p:spPr>
          <a:xfrm>
            <a:off x="617100" y="1701675"/>
            <a:ext cx="11498100" cy="5083500"/>
          </a:xfrm>
          <a:prstGeom prst="rect">
            <a:avLst/>
          </a:prstGeom>
          <a:noFill/>
          <a:ln>
            <a:noFill/>
          </a:ln>
        </p:spPr>
        <p:txBody>
          <a:bodyPr spcFirstLastPara="1" wrap="square" lIns="91425" tIns="45700" rIns="91425" bIns="45700" anchor="t" anchorCtr="0">
            <a:normAutofit/>
          </a:bodyPr>
          <a:lstStyle/>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Những tester có kinh nghiệm mới có thể thực hiện kỹ thuật kiểm thử này. Bạn có thể làm được điều đó bằng cách làm mới.</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Đôi khi quá lan man trong đoán lỗi dẫn tới mất nhiều thời gian thiết kết testcase và thực hiện test nhưng không thấy bug, chưa đạt hiệu quả cao.</a:t>
            </a:r>
            <a:endParaRPr sz="3600">
              <a:solidFill>
                <a:srgbClr val="333333"/>
              </a:solidFill>
              <a:highlight>
                <a:schemeClr val="lt1"/>
              </a:highlight>
              <a:latin typeface="Quattrocento Sans"/>
              <a:ea typeface="Quattrocento Sans"/>
              <a:cs typeface="Quattrocento Sans"/>
              <a:sym typeface="Quattrocento Sans"/>
            </a:endParaRPr>
          </a:p>
        </p:txBody>
      </p:sp>
      <p:sp>
        <p:nvSpPr>
          <p:cNvPr id="473" name="Google Shape;473;g115e76f5ad1_0_914"/>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Nhược điểm kiểm thử phỏng đoán</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72">
                                            <p:txEl>
                                              <p:pRg st="0" end="0"/>
                                            </p:txEl>
                                          </p:spTgt>
                                        </p:tgtEl>
                                        <p:attrNameLst>
                                          <p:attrName>style.visibility</p:attrName>
                                        </p:attrNameLst>
                                      </p:cBhvr>
                                      <p:to>
                                        <p:strVal val="visible"/>
                                      </p:to>
                                    </p:set>
                                    <p:anim calcmode="lin" valueType="num">
                                      <p:cBhvr additive="base">
                                        <p:cTn id="7" dur="1000"/>
                                        <p:tgtEl>
                                          <p:spTgt spid="47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72">
                                            <p:txEl>
                                              <p:pRg st="1" end="1"/>
                                            </p:txEl>
                                          </p:spTgt>
                                        </p:tgtEl>
                                        <p:attrNameLst>
                                          <p:attrName>style.visibility</p:attrName>
                                        </p:attrNameLst>
                                      </p:cBhvr>
                                      <p:to>
                                        <p:strVal val="visible"/>
                                      </p:to>
                                    </p:set>
                                    <p:anim calcmode="lin" valueType="num">
                                      <p:cBhvr additive="base">
                                        <p:cTn id="12" dur="1000"/>
                                        <p:tgtEl>
                                          <p:spTgt spid="472">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g117e7af2cce_0_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a:t>experience base techniques</a:t>
            </a:r>
            <a:endParaRPr dirty="0"/>
          </a:p>
        </p:txBody>
      </p:sp>
      <p:sp>
        <p:nvSpPr>
          <p:cNvPr id="479" name="Google Shape;479;g117e7af2cce_0_0"/>
          <p:cNvSpPr txBox="1"/>
          <p:nvPr/>
        </p:nvSpPr>
        <p:spPr>
          <a:xfrm>
            <a:off x="398825" y="1610250"/>
            <a:ext cx="7987200" cy="5156400"/>
          </a:xfrm>
          <a:prstGeom prst="rect">
            <a:avLst/>
          </a:prstGeom>
          <a:noFill/>
          <a:ln>
            <a:noFill/>
          </a:ln>
        </p:spPr>
        <p:txBody>
          <a:bodyPr spcFirstLastPara="1" wrap="square" lIns="91425" tIns="45700" rIns="91425" bIns="45700" anchor="t" anchorCtr="0">
            <a:normAutofit/>
          </a:bodyPr>
          <a:lstStyle/>
          <a:p>
            <a:pPr marL="742950" lvl="1" indent="-361950" algn="l" rtl="0">
              <a:spcBef>
                <a:spcPts val="480"/>
              </a:spcBef>
              <a:spcAft>
                <a:spcPts val="0"/>
              </a:spcAft>
              <a:buClr>
                <a:srgbClr val="FF5A33"/>
              </a:buClr>
              <a:buSzPts val="3600"/>
              <a:buFont typeface="Quattrocento Sans"/>
              <a:buChar char="❖"/>
            </a:pPr>
            <a:r>
              <a:rPr lang="en-US" sz="4000" dirty="0">
                <a:solidFill>
                  <a:srgbClr val="333333"/>
                </a:solidFill>
                <a:highlight>
                  <a:schemeClr val="lt1"/>
                </a:highlight>
                <a:latin typeface="Quattrocento Sans"/>
                <a:ea typeface="Quattrocento Sans"/>
                <a:cs typeface="Quattrocento Sans"/>
                <a:sym typeface="Quattrocento Sans"/>
              </a:rPr>
              <a:t>Kiểm thử dựa trên danh mục kiểm tra(Checklist base testing) là kiểm thử dựa trên kinh nghiệm, nhưng kinh nghiệm đó đã được tổng kết và ghi chép thành một danh mục kiểm tra(Checklist).</a:t>
            </a:r>
            <a:endParaRPr sz="3700" dirty="0">
              <a:solidFill>
                <a:srgbClr val="333333"/>
              </a:solidFill>
              <a:highlight>
                <a:schemeClr val="lt1"/>
              </a:highlight>
              <a:latin typeface="Quattrocento Sans"/>
              <a:ea typeface="Quattrocento Sans"/>
              <a:cs typeface="Quattrocento Sans"/>
              <a:sym typeface="Quattrocento Sans"/>
            </a:endParaRPr>
          </a:p>
        </p:txBody>
      </p:sp>
      <p:sp>
        <p:nvSpPr>
          <p:cNvPr id="480" name="Google Shape;480;g117e7af2cce_0_0"/>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dirty="0">
                <a:solidFill>
                  <a:srgbClr val="333333"/>
                </a:solidFill>
                <a:highlight>
                  <a:schemeClr val="lt1"/>
                </a:highlight>
                <a:latin typeface="Quattrocento Sans"/>
                <a:ea typeface="Quattrocento Sans"/>
                <a:cs typeface="Quattrocento Sans"/>
                <a:sym typeface="Quattrocento Sans"/>
              </a:rPr>
              <a:t>Kiểm thử dựa trên danh mục kiểm tra</a:t>
            </a:r>
            <a:endParaRPr sz="4000" dirty="0">
              <a:solidFill>
                <a:schemeClr val="dk1"/>
              </a:solidFill>
              <a:latin typeface="Quattrocento Sans"/>
              <a:ea typeface="Quattrocento Sans"/>
              <a:cs typeface="Quattrocento Sans"/>
              <a:sym typeface="Quattrocento Sans"/>
            </a:endParaRPr>
          </a:p>
        </p:txBody>
      </p:sp>
      <p:pic>
        <p:nvPicPr>
          <p:cNvPr id="481" name="Google Shape;481;g117e7af2cce_0_0"/>
          <p:cNvPicPr preferRelativeResize="0"/>
          <p:nvPr/>
        </p:nvPicPr>
        <p:blipFill>
          <a:blip r:embed="rId3">
            <a:alphaModFix/>
          </a:blip>
          <a:stretch>
            <a:fillRect/>
          </a:stretch>
        </p:blipFill>
        <p:spPr>
          <a:xfrm>
            <a:off x="8122575" y="2199200"/>
            <a:ext cx="4069424" cy="23121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79">
                                            <p:txEl>
                                              <p:pRg st="0" end="0"/>
                                            </p:txEl>
                                          </p:spTgt>
                                        </p:tgtEl>
                                        <p:attrNameLst>
                                          <p:attrName>style.visibility</p:attrName>
                                        </p:attrNameLst>
                                      </p:cBhvr>
                                      <p:to>
                                        <p:strVal val="visible"/>
                                      </p:to>
                                    </p:set>
                                    <p:anim calcmode="lin" valueType="num">
                                      <p:cBhvr additive="base">
                                        <p:cTn id="7" dur="1000"/>
                                        <p:tgtEl>
                                          <p:spTgt spid="479">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g117e7af2cce_0_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experience base techniques</a:t>
            </a:r>
            <a:endParaRPr/>
          </a:p>
        </p:txBody>
      </p:sp>
      <p:sp>
        <p:nvSpPr>
          <p:cNvPr id="487" name="Google Shape;487;g117e7af2cce_0_8"/>
          <p:cNvSpPr txBox="1"/>
          <p:nvPr/>
        </p:nvSpPr>
        <p:spPr>
          <a:xfrm>
            <a:off x="617100" y="1701675"/>
            <a:ext cx="11498100" cy="5083500"/>
          </a:xfrm>
          <a:prstGeom prst="rect">
            <a:avLst/>
          </a:prstGeom>
          <a:noFill/>
          <a:ln>
            <a:noFill/>
          </a:ln>
        </p:spPr>
        <p:txBody>
          <a:bodyPr spcFirstLastPara="1" wrap="square" lIns="91425" tIns="45700" rIns="91425" bIns="45700" anchor="t" anchorCtr="0">
            <a:normAutofit/>
          </a:bodyPr>
          <a:lstStyle/>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Kinh nghiệm của kiểm thử viên </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Đã thu thập kiến thức/ thông tin quan trọng từ phía người dùng </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Hiểu biết về lý do và cách thức mà phần mềm không đạt.</a:t>
            </a:r>
            <a:endParaRPr sz="3600">
              <a:solidFill>
                <a:srgbClr val="333333"/>
              </a:solidFill>
              <a:highlight>
                <a:schemeClr val="lt1"/>
              </a:highlight>
              <a:latin typeface="Quattrocento Sans"/>
              <a:ea typeface="Quattrocento Sans"/>
              <a:cs typeface="Quattrocento Sans"/>
              <a:sym typeface="Quattrocento Sans"/>
            </a:endParaRPr>
          </a:p>
        </p:txBody>
      </p:sp>
      <p:sp>
        <p:nvSpPr>
          <p:cNvPr id="488" name="Google Shape;488;g117e7af2cce_0_8"/>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Vậy danh mục kiểm tra dựa vào đâu ?</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87">
                                            <p:txEl>
                                              <p:pRg st="0" end="0"/>
                                            </p:txEl>
                                          </p:spTgt>
                                        </p:tgtEl>
                                        <p:attrNameLst>
                                          <p:attrName>style.visibility</p:attrName>
                                        </p:attrNameLst>
                                      </p:cBhvr>
                                      <p:to>
                                        <p:strVal val="visible"/>
                                      </p:to>
                                    </p:set>
                                    <p:anim calcmode="lin" valueType="num">
                                      <p:cBhvr additive="base">
                                        <p:cTn id="7" dur="1000"/>
                                        <p:tgtEl>
                                          <p:spTgt spid="487">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87">
                                            <p:txEl>
                                              <p:pRg st="1" end="1"/>
                                            </p:txEl>
                                          </p:spTgt>
                                        </p:tgtEl>
                                        <p:attrNameLst>
                                          <p:attrName>style.visibility</p:attrName>
                                        </p:attrNameLst>
                                      </p:cBhvr>
                                      <p:to>
                                        <p:strVal val="visible"/>
                                      </p:to>
                                    </p:set>
                                    <p:anim calcmode="lin" valueType="num">
                                      <p:cBhvr additive="base">
                                        <p:cTn id="12" dur="1000"/>
                                        <p:tgtEl>
                                          <p:spTgt spid="487">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87">
                                            <p:txEl>
                                              <p:pRg st="2" end="2"/>
                                            </p:txEl>
                                          </p:spTgt>
                                        </p:tgtEl>
                                        <p:attrNameLst>
                                          <p:attrName>style.visibility</p:attrName>
                                        </p:attrNameLst>
                                      </p:cBhvr>
                                      <p:to>
                                        <p:strVal val="visible"/>
                                      </p:to>
                                    </p:set>
                                    <p:anim calcmode="lin" valueType="num">
                                      <p:cBhvr additive="base">
                                        <p:cTn id="17" dur="1000"/>
                                        <p:tgtEl>
                                          <p:spTgt spid="487">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g115e76f5ad1_0_43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err="1"/>
              <a:t>blackbox</a:t>
            </a:r>
            <a:r>
              <a:rPr lang="en-US" dirty="0"/>
              <a:t> test techniques</a:t>
            </a:r>
            <a:endParaRPr dirty="0"/>
          </a:p>
        </p:txBody>
      </p:sp>
      <p:sp>
        <p:nvSpPr>
          <p:cNvPr id="232" name="Google Shape;232;g115e76f5ad1_0_436"/>
          <p:cNvSpPr txBox="1"/>
          <p:nvPr/>
        </p:nvSpPr>
        <p:spPr>
          <a:xfrm>
            <a:off x="617100" y="1701675"/>
            <a:ext cx="11425200" cy="4883400"/>
          </a:xfrm>
          <a:prstGeom prst="rect">
            <a:avLst/>
          </a:prstGeom>
          <a:noFill/>
          <a:ln>
            <a:noFill/>
          </a:ln>
        </p:spPr>
        <p:txBody>
          <a:bodyPr spcFirstLastPara="1" wrap="square" lIns="91425" tIns="45700" rIns="91425" bIns="45700" anchor="t" anchorCtr="0">
            <a:normAutofit/>
          </a:bodyPr>
          <a:lstStyle/>
          <a:p>
            <a:pPr marL="742950" lvl="1" indent="-368300" algn="l" rtl="0">
              <a:spcBef>
                <a:spcPts val="480"/>
              </a:spcBef>
              <a:spcAft>
                <a:spcPts val="0"/>
              </a:spcAft>
              <a:buClr>
                <a:srgbClr val="FF5A33"/>
              </a:buClr>
              <a:buSzPts val="3700"/>
              <a:buFont typeface="Quattrocento Sans"/>
              <a:buChar char="❖"/>
            </a:pPr>
            <a:r>
              <a:rPr lang="en-US" sz="3700" dirty="0">
                <a:solidFill>
                  <a:srgbClr val="333333"/>
                </a:solidFill>
                <a:highlight>
                  <a:schemeClr val="lt1"/>
                </a:highlight>
                <a:latin typeface="Quattrocento Sans"/>
                <a:ea typeface="Quattrocento Sans"/>
                <a:cs typeface="Quattrocento Sans"/>
                <a:sym typeface="Quattrocento Sans"/>
              </a:rPr>
              <a:t>Kỹ thuật phân </a:t>
            </a:r>
            <a:r>
              <a:rPr lang="en-US" sz="3700" dirty="0" err="1">
                <a:solidFill>
                  <a:srgbClr val="333333"/>
                </a:solidFill>
                <a:highlight>
                  <a:schemeClr val="lt1"/>
                </a:highlight>
                <a:latin typeface="Quattrocento Sans"/>
                <a:ea typeface="Quattrocento Sans"/>
                <a:cs typeface="Quattrocento Sans"/>
                <a:sym typeface="Quattrocento Sans"/>
              </a:rPr>
              <a:t>vùng</a:t>
            </a:r>
            <a:r>
              <a:rPr lang="en-US" sz="3700" dirty="0">
                <a:solidFill>
                  <a:srgbClr val="333333"/>
                </a:solidFill>
                <a:highlight>
                  <a:schemeClr val="lt1"/>
                </a:highlight>
                <a:latin typeface="Quattrocento Sans"/>
                <a:ea typeface="Quattrocento Sans"/>
                <a:cs typeface="Quattrocento Sans"/>
                <a:sym typeface="Quattrocento Sans"/>
              </a:rPr>
              <a:t> tương </a:t>
            </a:r>
            <a:r>
              <a:rPr lang="en-US" sz="3700" dirty="0" err="1">
                <a:solidFill>
                  <a:srgbClr val="333333"/>
                </a:solidFill>
                <a:highlight>
                  <a:schemeClr val="lt1"/>
                </a:highlight>
                <a:latin typeface="Quattrocento Sans"/>
                <a:ea typeface="Quattrocento Sans"/>
                <a:cs typeface="Quattrocento Sans"/>
                <a:sym typeface="Quattrocento Sans"/>
              </a:rPr>
              <a:t>đương</a:t>
            </a:r>
            <a:r>
              <a:rPr lang="en-US" sz="3700" dirty="0">
                <a:solidFill>
                  <a:srgbClr val="333333"/>
                </a:solidFill>
                <a:highlight>
                  <a:schemeClr val="lt1"/>
                </a:highlight>
                <a:latin typeface="Quattrocento Sans"/>
                <a:ea typeface="Quattrocento Sans"/>
                <a:cs typeface="Quattrocento Sans"/>
                <a:sym typeface="Quattrocento Sans"/>
              </a:rPr>
              <a:t> - </a:t>
            </a:r>
            <a:r>
              <a:rPr lang="en-US" sz="3700" dirty="0" err="1">
                <a:solidFill>
                  <a:srgbClr val="333333"/>
                </a:solidFill>
                <a:highlight>
                  <a:schemeClr val="lt1"/>
                </a:highlight>
                <a:latin typeface="Quattrocento Sans"/>
                <a:ea typeface="Quattrocento Sans"/>
                <a:cs typeface="Quattrocento Sans"/>
                <a:sym typeface="Quattrocento Sans"/>
              </a:rPr>
              <a:t>Equiᴠalence</a:t>
            </a:r>
            <a:r>
              <a:rPr lang="en-US" sz="3700" dirty="0">
                <a:solidFill>
                  <a:srgbClr val="333333"/>
                </a:solidFill>
                <a:highlight>
                  <a:schemeClr val="lt1"/>
                </a:highlight>
                <a:latin typeface="Quattrocento Sans"/>
                <a:ea typeface="Quattrocento Sans"/>
                <a:cs typeface="Quattrocento Sans"/>
                <a:sym typeface="Quattrocento Sans"/>
              </a:rPr>
              <a:t> </a:t>
            </a:r>
            <a:r>
              <a:rPr lang="en-US" sz="3700" dirty="0" err="1">
                <a:solidFill>
                  <a:srgbClr val="333333"/>
                </a:solidFill>
                <a:highlight>
                  <a:schemeClr val="lt1"/>
                </a:highlight>
                <a:latin typeface="Quattrocento Sans"/>
                <a:ea typeface="Quattrocento Sans"/>
                <a:cs typeface="Quattrocento Sans"/>
                <a:sym typeface="Quattrocento Sans"/>
              </a:rPr>
              <a:t>Claѕѕ</a:t>
            </a:r>
            <a:r>
              <a:rPr lang="en-US" sz="3700" dirty="0">
                <a:solidFill>
                  <a:srgbClr val="333333"/>
                </a:solidFill>
                <a:highlight>
                  <a:schemeClr val="lt1"/>
                </a:highlight>
                <a:latin typeface="Quattrocento Sans"/>
                <a:ea typeface="Quattrocento Sans"/>
                <a:cs typeface="Quattrocento Sans"/>
                <a:sym typeface="Quattrocento Sans"/>
              </a:rPr>
              <a:t> Partitioning</a:t>
            </a:r>
            <a:endParaRPr sz="3700" dirty="0">
              <a:solidFill>
                <a:srgbClr val="333333"/>
              </a:solidFill>
              <a:highlight>
                <a:schemeClr val="lt1"/>
              </a:highlight>
              <a:latin typeface="Quattrocento Sans"/>
              <a:ea typeface="Quattrocento Sans"/>
              <a:cs typeface="Quattrocento Sans"/>
              <a:sym typeface="Quattrocento Sans"/>
            </a:endParaRPr>
          </a:p>
          <a:p>
            <a:pPr marL="742950" lvl="1" indent="-368300" algn="l" rtl="0">
              <a:spcBef>
                <a:spcPts val="480"/>
              </a:spcBef>
              <a:spcAft>
                <a:spcPts val="0"/>
              </a:spcAft>
              <a:buClr>
                <a:srgbClr val="FF5A33"/>
              </a:buClr>
              <a:buSzPts val="3700"/>
              <a:buFont typeface="Quattrocento Sans"/>
              <a:buChar char="❖"/>
            </a:pPr>
            <a:r>
              <a:rPr lang="en-US" sz="3700" dirty="0">
                <a:solidFill>
                  <a:srgbClr val="333333"/>
                </a:solidFill>
                <a:highlight>
                  <a:schemeClr val="lt1"/>
                </a:highlight>
                <a:latin typeface="Quattrocento Sans"/>
                <a:ea typeface="Quattrocento Sans"/>
                <a:cs typeface="Quattrocento Sans"/>
                <a:sym typeface="Quattrocento Sans"/>
              </a:rPr>
              <a:t>Kỹ thuật phân tích giá trị </a:t>
            </a:r>
            <a:r>
              <a:rPr lang="en-US" sz="3700" dirty="0" err="1">
                <a:solidFill>
                  <a:srgbClr val="333333"/>
                </a:solidFill>
                <a:highlight>
                  <a:schemeClr val="lt1"/>
                </a:highlight>
                <a:latin typeface="Quattrocento Sans"/>
                <a:ea typeface="Quattrocento Sans"/>
                <a:cs typeface="Quattrocento Sans"/>
                <a:sym typeface="Quattrocento Sans"/>
              </a:rPr>
              <a:t>biên</a:t>
            </a:r>
            <a:r>
              <a:rPr lang="en-US" sz="3700" dirty="0">
                <a:solidFill>
                  <a:srgbClr val="333333"/>
                </a:solidFill>
                <a:highlight>
                  <a:schemeClr val="lt1"/>
                </a:highlight>
                <a:latin typeface="Quattrocento Sans"/>
                <a:ea typeface="Quattrocento Sans"/>
                <a:cs typeface="Quattrocento Sans"/>
                <a:sym typeface="Quattrocento Sans"/>
              </a:rPr>
              <a:t> - </a:t>
            </a:r>
            <a:r>
              <a:rPr lang="en-US" sz="3700" dirty="0" err="1">
                <a:solidFill>
                  <a:srgbClr val="333333"/>
                </a:solidFill>
                <a:highlight>
                  <a:schemeClr val="lt1"/>
                </a:highlight>
                <a:latin typeface="Quattrocento Sans"/>
                <a:ea typeface="Quattrocento Sans"/>
                <a:cs typeface="Quattrocento Sans"/>
                <a:sym typeface="Quattrocento Sans"/>
              </a:rPr>
              <a:t>Boundarу</a:t>
            </a:r>
            <a:r>
              <a:rPr lang="en-US" sz="3700" dirty="0">
                <a:solidFill>
                  <a:srgbClr val="333333"/>
                </a:solidFill>
                <a:highlight>
                  <a:schemeClr val="lt1"/>
                </a:highlight>
                <a:latin typeface="Quattrocento Sans"/>
                <a:ea typeface="Quattrocento Sans"/>
                <a:cs typeface="Quattrocento Sans"/>
                <a:sym typeface="Quattrocento Sans"/>
              </a:rPr>
              <a:t> ᴠ</a:t>
            </a:r>
            <a:r>
              <a:rPr lang="en-US" sz="3700" dirty="0" err="1">
                <a:solidFill>
                  <a:srgbClr val="333333"/>
                </a:solidFill>
                <a:highlight>
                  <a:schemeClr val="lt1"/>
                </a:highlight>
                <a:latin typeface="Quattrocento Sans"/>
                <a:ea typeface="Quattrocento Sans"/>
                <a:cs typeface="Quattrocento Sans"/>
                <a:sym typeface="Quattrocento Sans"/>
              </a:rPr>
              <a:t>alue</a:t>
            </a:r>
            <a:r>
              <a:rPr lang="en-US" sz="3700" dirty="0">
                <a:solidFill>
                  <a:srgbClr val="333333"/>
                </a:solidFill>
                <a:highlight>
                  <a:schemeClr val="lt1"/>
                </a:highlight>
                <a:latin typeface="Quattrocento Sans"/>
                <a:ea typeface="Quattrocento Sans"/>
                <a:cs typeface="Quattrocento Sans"/>
                <a:sym typeface="Quattrocento Sans"/>
              </a:rPr>
              <a:t> </a:t>
            </a:r>
            <a:r>
              <a:rPr lang="en-US" sz="3700" dirty="0" err="1">
                <a:solidFill>
                  <a:srgbClr val="333333"/>
                </a:solidFill>
                <a:highlight>
                  <a:schemeClr val="lt1"/>
                </a:highlight>
                <a:latin typeface="Quattrocento Sans"/>
                <a:ea typeface="Quattrocento Sans"/>
                <a:cs typeface="Quattrocento Sans"/>
                <a:sym typeface="Quattrocento Sans"/>
              </a:rPr>
              <a:t>analуѕiѕ</a:t>
            </a:r>
            <a:endParaRPr sz="3700" dirty="0">
              <a:solidFill>
                <a:srgbClr val="333333"/>
              </a:solidFill>
              <a:highlight>
                <a:schemeClr val="lt1"/>
              </a:highlight>
              <a:latin typeface="Quattrocento Sans"/>
              <a:ea typeface="Quattrocento Sans"/>
              <a:cs typeface="Quattrocento Sans"/>
              <a:sym typeface="Quattrocento Sans"/>
            </a:endParaRPr>
          </a:p>
          <a:p>
            <a:pPr marL="742950" lvl="1" indent="-368300" algn="l" rtl="0">
              <a:spcBef>
                <a:spcPts val="480"/>
              </a:spcBef>
              <a:spcAft>
                <a:spcPts val="0"/>
              </a:spcAft>
              <a:buClr>
                <a:srgbClr val="FF5A33"/>
              </a:buClr>
              <a:buSzPts val="3700"/>
              <a:buFont typeface="Quattrocento Sans"/>
              <a:buChar char="❖"/>
            </a:pPr>
            <a:r>
              <a:rPr lang="en-US" sz="3700" dirty="0">
                <a:solidFill>
                  <a:srgbClr val="333333"/>
                </a:solidFill>
                <a:highlight>
                  <a:schemeClr val="lt1"/>
                </a:highlight>
                <a:latin typeface="Quattrocento Sans"/>
                <a:ea typeface="Quattrocento Sans"/>
                <a:cs typeface="Quattrocento Sans"/>
                <a:sym typeface="Quattrocento Sans"/>
              </a:rPr>
              <a:t>Kỹ thuật bảng quyết định - </a:t>
            </a:r>
            <a:r>
              <a:rPr lang="en-US" sz="3700" dirty="0" err="1">
                <a:solidFill>
                  <a:srgbClr val="333333"/>
                </a:solidFill>
                <a:highlight>
                  <a:schemeClr val="lt1"/>
                </a:highlight>
                <a:latin typeface="Quattrocento Sans"/>
                <a:ea typeface="Quattrocento Sans"/>
                <a:cs typeface="Quattrocento Sans"/>
                <a:sym typeface="Quattrocento Sans"/>
              </a:rPr>
              <a:t>Deciѕion</a:t>
            </a:r>
            <a:r>
              <a:rPr lang="en-US" sz="3700" dirty="0">
                <a:solidFill>
                  <a:srgbClr val="333333"/>
                </a:solidFill>
                <a:highlight>
                  <a:schemeClr val="lt1"/>
                </a:highlight>
                <a:latin typeface="Quattrocento Sans"/>
                <a:ea typeface="Quattrocento Sans"/>
                <a:cs typeface="Quattrocento Sans"/>
                <a:sym typeface="Quattrocento Sans"/>
              </a:rPr>
              <a:t> </a:t>
            </a:r>
            <a:r>
              <a:rPr lang="en-US" sz="3700" dirty="0" err="1">
                <a:solidFill>
                  <a:srgbClr val="333333"/>
                </a:solidFill>
                <a:highlight>
                  <a:schemeClr val="lt1"/>
                </a:highlight>
                <a:latin typeface="Quattrocento Sans"/>
                <a:ea typeface="Quattrocento Sans"/>
                <a:cs typeface="Quattrocento Sans"/>
                <a:sym typeface="Quattrocento Sans"/>
              </a:rPr>
              <a:t>Tableѕ</a:t>
            </a:r>
            <a:endParaRPr sz="2741" dirty="0">
              <a:solidFill>
                <a:srgbClr val="333333"/>
              </a:solidFill>
              <a:highlight>
                <a:schemeClr val="lt1"/>
              </a:highlight>
              <a:latin typeface="Quattrocento Sans"/>
              <a:ea typeface="Quattrocento Sans"/>
              <a:cs typeface="Quattrocento Sans"/>
              <a:sym typeface="Quattrocento Sans"/>
            </a:endParaRPr>
          </a:p>
        </p:txBody>
      </p:sp>
      <p:sp>
        <p:nvSpPr>
          <p:cNvPr id="233" name="Google Shape;233;g115e76f5ad1_0_436"/>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dirty="0">
                <a:solidFill>
                  <a:srgbClr val="333333"/>
                </a:solidFill>
                <a:latin typeface="Quattrocento Sans"/>
                <a:ea typeface="Quattrocento Sans"/>
                <a:cs typeface="Quattrocento Sans"/>
                <a:sym typeface="Quattrocento Sans"/>
              </a:rPr>
              <a:t>Kỹ thuật kiểm thử hộp đen</a:t>
            </a:r>
            <a:endParaRPr sz="4000" dirty="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2">
                                            <p:txEl>
                                              <p:pRg st="0" end="0"/>
                                            </p:txEl>
                                          </p:spTgt>
                                        </p:tgtEl>
                                        <p:attrNameLst>
                                          <p:attrName>style.visibility</p:attrName>
                                        </p:attrNameLst>
                                      </p:cBhvr>
                                      <p:to>
                                        <p:strVal val="visible"/>
                                      </p:to>
                                    </p:set>
                                    <p:anim calcmode="lin" valueType="num">
                                      <p:cBhvr additive="base">
                                        <p:cTn id="7" dur="1000"/>
                                        <p:tgtEl>
                                          <p:spTgt spid="23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32">
                                            <p:txEl>
                                              <p:pRg st="1" end="1"/>
                                            </p:txEl>
                                          </p:spTgt>
                                        </p:tgtEl>
                                        <p:attrNameLst>
                                          <p:attrName>style.visibility</p:attrName>
                                        </p:attrNameLst>
                                      </p:cBhvr>
                                      <p:to>
                                        <p:strVal val="visible"/>
                                      </p:to>
                                    </p:set>
                                    <p:anim calcmode="lin" valueType="num">
                                      <p:cBhvr additive="base">
                                        <p:cTn id="12" dur="1000"/>
                                        <p:tgtEl>
                                          <p:spTgt spid="232">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32">
                                            <p:txEl>
                                              <p:pRg st="2" end="2"/>
                                            </p:txEl>
                                          </p:spTgt>
                                        </p:tgtEl>
                                        <p:attrNameLst>
                                          <p:attrName>style.visibility</p:attrName>
                                        </p:attrNameLst>
                                      </p:cBhvr>
                                      <p:to>
                                        <p:strVal val="visible"/>
                                      </p:to>
                                    </p:set>
                                    <p:anim calcmode="lin" valueType="num">
                                      <p:cBhvr additive="base">
                                        <p:cTn id="17" dur="1000"/>
                                        <p:tgtEl>
                                          <p:spTgt spid="232">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g117e7af2cce_0_2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experience base techniques</a:t>
            </a:r>
            <a:endParaRPr/>
          </a:p>
        </p:txBody>
      </p:sp>
      <p:sp>
        <p:nvSpPr>
          <p:cNvPr id="494" name="Google Shape;494;g117e7af2cce_0_29"/>
          <p:cNvSpPr txBox="1"/>
          <p:nvPr/>
        </p:nvSpPr>
        <p:spPr>
          <a:xfrm>
            <a:off x="617100" y="1701675"/>
            <a:ext cx="11498100" cy="5083500"/>
          </a:xfrm>
          <a:prstGeom prst="rect">
            <a:avLst/>
          </a:prstGeom>
          <a:noFill/>
          <a:ln>
            <a:noFill/>
          </a:ln>
        </p:spPr>
        <p:txBody>
          <a:bodyPr spcFirstLastPara="1" wrap="square" lIns="91425" tIns="45700" rIns="91425" bIns="45700" anchor="t" anchorCtr="0">
            <a:normAutofit/>
          </a:bodyPr>
          <a:lstStyle/>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Khi không có đủ thời gian viết test case</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Dùng để training</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Dùng để xác nhận review trước khi bắt tay vào phát triển test case</a:t>
            </a:r>
            <a:endParaRPr sz="3600">
              <a:solidFill>
                <a:srgbClr val="333333"/>
              </a:solidFill>
              <a:highlight>
                <a:schemeClr val="lt1"/>
              </a:highlight>
              <a:latin typeface="Quattrocento Sans"/>
              <a:ea typeface="Quattrocento Sans"/>
              <a:cs typeface="Quattrocento Sans"/>
              <a:sym typeface="Quattrocento Sans"/>
            </a:endParaRPr>
          </a:p>
        </p:txBody>
      </p:sp>
      <p:sp>
        <p:nvSpPr>
          <p:cNvPr id="495" name="Google Shape;495;g117e7af2cce_0_29"/>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Khi nào nên sử dụng checklist?</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94">
                                            <p:txEl>
                                              <p:pRg st="0" end="0"/>
                                            </p:txEl>
                                          </p:spTgt>
                                        </p:tgtEl>
                                        <p:attrNameLst>
                                          <p:attrName>style.visibility</p:attrName>
                                        </p:attrNameLst>
                                      </p:cBhvr>
                                      <p:to>
                                        <p:strVal val="visible"/>
                                      </p:to>
                                    </p:set>
                                    <p:anim calcmode="lin" valueType="num">
                                      <p:cBhvr additive="base">
                                        <p:cTn id="7" dur="1000"/>
                                        <p:tgtEl>
                                          <p:spTgt spid="494">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94">
                                            <p:txEl>
                                              <p:pRg st="1" end="1"/>
                                            </p:txEl>
                                          </p:spTgt>
                                        </p:tgtEl>
                                        <p:attrNameLst>
                                          <p:attrName>style.visibility</p:attrName>
                                        </p:attrNameLst>
                                      </p:cBhvr>
                                      <p:to>
                                        <p:strVal val="visible"/>
                                      </p:to>
                                    </p:set>
                                    <p:anim calcmode="lin" valueType="num">
                                      <p:cBhvr additive="base">
                                        <p:cTn id="12" dur="1000"/>
                                        <p:tgtEl>
                                          <p:spTgt spid="494">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94">
                                            <p:txEl>
                                              <p:pRg st="2" end="2"/>
                                            </p:txEl>
                                          </p:spTgt>
                                        </p:tgtEl>
                                        <p:attrNameLst>
                                          <p:attrName>style.visibility</p:attrName>
                                        </p:attrNameLst>
                                      </p:cBhvr>
                                      <p:to>
                                        <p:strVal val="visible"/>
                                      </p:to>
                                    </p:set>
                                    <p:anim calcmode="lin" valueType="num">
                                      <p:cBhvr additive="base">
                                        <p:cTn id="17" dur="1000"/>
                                        <p:tgtEl>
                                          <p:spTgt spid="494">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g117e7af2cce_0_15"/>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experience base techniques</a:t>
            </a:r>
            <a:endParaRPr/>
          </a:p>
        </p:txBody>
      </p:sp>
      <p:sp>
        <p:nvSpPr>
          <p:cNvPr id="501" name="Google Shape;501;g117e7af2cce_0_15"/>
          <p:cNvSpPr txBox="1"/>
          <p:nvPr/>
        </p:nvSpPr>
        <p:spPr>
          <a:xfrm>
            <a:off x="617100" y="1701675"/>
            <a:ext cx="11498100" cy="5083500"/>
          </a:xfrm>
          <a:prstGeom prst="rect">
            <a:avLst/>
          </a:prstGeom>
          <a:noFill/>
          <a:ln>
            <a:noFill/>
          </a:ln>
        </p:spPr>
        <p:txBody>
          <a:bodyPr spcFirstLastPara="1" wrap="square" lIns="91425" tIns="45700" rIns="91425" bIns="45700" anchor="t" anchorCtr="0">
            <a:normAutofit fontScale="92500"/>
          </a:bodyPr>
          <a:lstStyle/>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Ngắn gọn, đảm bảo tính đúng đắn, chính xác cho phần mềm kiểm thử</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Giúp tester nhìn thấy rõ và bao quát quy trình kiểm tra</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Mất ít thời gian phù hợp những dự án có specs thay đổi nhiều, lượng công việc lớn</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Kết quả phân tích (Tiến độ công việc, tình trạng hoàn thành) là rất dễ dàng</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Rất linh hoạt (Bạn có thể thêm hoặc bỏ các mục không cần thiết)</a:t>
            </a:r>
            <a:endParaRPr sz="3600">
              <a:solidFill>
                <a:srgbClr val="333333"/>
              </a:solidFill>
              <a:highlight>
                <a:schemeClr val="lt1"/>
              </a:highlight>
              <a:latin typeface="Quattrocento Sans"/>
              <a:ea typeface="Quattrocento Sans"/>
              <a:cs typeface="Quattrocento Sans"/>
              <a:sym typeface="Quattrocento Sans"/>
            </a:endParaRPr>
          </a:p>
        </p:txBody>
      </p:sp>
      <p:sp>
        <p:nvSpPr>
          <p:cNvPr id="502" name="Google Shape;502;g117e7af2cce_0_15"/>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Ưu điểm kiểm thử dựa trên checklist</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01">
                                            <p:txEl>
                                              <p:pRg st="0" end="0"/>
                                            </p:txEl>
                                          </p:spTgt>
                                        </p:tgtEl>
                                        <p:attrNameLst>
                                          <p:attrName>style.visibility</p:attrName>
                                        </p:attrNameLst>
                                      </p:cBhvr>
                                      <p:to>
                                        <p:strVal val="visible"/>
                                      </p:to>
                                    </p:set>
                                    <p:anim calcmode="lin" valueType="num">
                                      <p:cBhvr additive="base">
                                        <p:cTn id="7" dur="1000"/>
                                        <p:tgtEl>
                                          <p:spTgt spid="501">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01">
                                            <p:txEl>
                                              <p:pRg st="1" end="1"/>
                                            </p:txEl>
                                          </p:spTgt>
                                        </p:tgtEl>
                                        <p:attrNameLst>
                                          <p:attrName>style.visibility</p:attrName>
                                        </p:attrNameLst>
                                      </p:cBhvr>
                                      <p:to>
                                        <p:strVal val="visible"/>
                                      </p:to>
                                    </p:set>
                                    <p:anim calcmode="lin" valueType="num">
                                      <p:cBhvr additive="base">
                                        <p:cTn id="12" dur="1000"/>
                                        <p:tgtEl>
                                          <p:spTgt spid="501">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01">
                                            <p:txEl>
                                              <p:pRg st="2" end="2"/>
                                            </p:txEl>
                                          </p:spTgt>
                                        </p:tgtEl>
                                        <p:attrNameLst>
                                          <p:attrName>style.visibility</p:attrName>
                                        </p:attrNameLst>
                                      </p:cBhvr>
                                      <p:to>
                                        <p:strVal val="visible"/>
                                      </p:to>
                                    </p:set>
                                    <p:anim calcmode="lin" valueType="num">
                                      <p:cBhvr additive="base">
                                        <p:cTn id="17" dur="1000"/>
                                        <p:tgtEl>
                                          <p:spTgt spid="501">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501">
                                            <p:txEl>
                                              <p:pRg st="3" end="3"/>
                                            </p:txEl>
                                          </p:spTgt>
                                        </p:tgtEl>
                                        <p:attrNameLst>
                                          <p:attrName>style.visibility</p:attrName>
                                        </p:attrNameLst>
                                      </p:cBhvr>
                                      <p:to>
                                        <p:strVal val="visible"/>
                                      </p:to>
                                    </p:set>
                                    <p:anim calcmode="lin" valueType="num">
                                      <p:cBhvr additive="base">
                                        <p:cTn id="22" dur="1000"/>
                                        <p:tgtEl>
                                          <p:spTgt spid="501">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501">
                                            <p:txEl>
                                              <p:pRg st="4" end="4"/>
                                            </p:txEl>
                                          </p:spTgt>
                                        </p:tgtEl>
                                        <p:attrNameLst>
                                          <p:attrName>style.visibility</p:attrName>
                                        </p:attrNameLst>
                                      </p:cBhvr>
                                      <p:to>
                                        <p:strVal val="visible"/>
                                      </p:to>
                                    </p:set>
                                    <p:anim calcmode="lin" valueType="num">
                                      <p:cBhvr additive="base">
                                        <p:cTn id="27" dur="1000"/>
                                        <p:tgtEl>
                                          <p:spTgt spid="501">
                                            <p:txEl>
                                              <p:pRg st="4" end="4"/>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g117e7af2cce_0_2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experience base techniques</a:t>
            </a:r>
            <a:endParaRPr/>
          </a:p>
        </p:txBody>
      </p:sp>
      <p:sp>
        <p:nvSpPr>
          <p:cNvPr id="508" name="Google Shape;508;g117e7af2cce_0_21"/>
          <p:cNvSpPr txBox="1"/>
          <p:nvPr/>
        </p:nvSpPr>
        <p:spPr>
          <a:xfrm>
            <a:off x="617100" y="1701675"/>
            <a:ext cx="11498100" cy="5083500"/>
          </a:xfrm>
          <a:prstGeom prst="rect">
            <a:avLst/>
          </a:prstGeom>
          <a:noFill/>
          <a:ln>
            <a:noFill/>
          </a:ln>
        </p:spPr>
        <p:txBody>
          <a:bodyPr spcFirstLastPara="1" wrap="square" lIns="91425" tIns="45700" rIns="91425" bIns="45700" anchor="t" anchorCtr="0">
            <a:normAutofit/>
          </a:bodyPr>
          <a:lstStyle/>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Việc chọn lọc case sẽ khó khăn nếu không nắm rõ yêu cầu của hệ thống.</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Kiểm thử viên cần khả năng nhìn nhận để thực hiện được nhiều case test dựa trên các hạng mục ở checklist</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Sẽ khó khăn cho những bạn kiểm thử viên mới vì trong checklist không có thao tác rõ ràng</a:t>
            </a:r>
            <a:endParaRPr sz="3600">
              <a:solidFill>
                <a:srgbClr val="333333"/>
              </a:solidFill>
              <a:highlight>
                <a:schemeClr val="lt1"/>
              </a:highlight>
              <a:latin typeface="Quattrocento Sans"/>
              <a:ea typeface="Quattrocento Sans"/>
              <a:cs typeface="Quattrocento Sans"/>
              <a:sym typeface="Quattrocento Sans"/>
            </a:endParaRPr>
          </a:p>
        </p:txBody>
      </p:sp>
      <p:sp>
        <p:nvSpPr>
          <p:cNvPr id="509" name="Google Shape;509;g117e7af2cce_0_21"/>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Nhược điểm kiểm thử dựa trên checklist</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08">
                                            <p:txEl>
                                              <p:pRg st="0" end="0"/>
                                            </p:txEl>
                                          </p:spTgt>
                                        </p:tgtEl>
                                        <p:attrNameLst>
                                          <p:attrName>style.visibility</p:attrName>
                                        </p:attrNameLst>
                                      </p:cBhvr>
                                      <p:to>
                                        <p:strVal val="visible"/>
                                      </p:to>
                                    </p:set>
                                    <p:anim calcmode="lin" valueType="num">
                                      <p:cBhvr additive="base">
                                        <p:cTn id="7" dur="1000"/>
                                        <p:tgtEl>
                                          <p:spTgt spid="508">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08">
                                            <p:txEl>
                                              <p:pRg st="1" end="1"/>
                                            </p:txEl>
                                          </p:spTgt>
                                        </p:tgtEl>
                                        <p:attrNameLst>
                                          <p:attrName>style.visibility</p:attrName>
                                        </p:attrNameLst>
                                      </p:cBhvr>
                                      <p:to>
                                        <p:strVal val="visible"/>
                                      </p:to>
                                    </p:set>
                                    <p:anim calcmode="lin" valueType="num">
                                      <p:cBhvr additive="base">
                                        <p:cTn id="12" dur="1000"/>
                                        <p:tgtEl>
                                          <p:spTgt spid="508">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08">
                                            <p:txEl>
                                              <p:pRg st="2" end="2"/>
                                            </p:txEl>
                                          </p:spTgt>
                                        </p:tgtEl>
                                        <p:attrNameLst>
                                          <p:attrName>style.visibility</p:attrName>
                                        </p:attrNameLst>
                                      </p:cBhvr>
                                      <p:to>
                                        <p:strVal val="visible"/>
                                      </p:to>
                                    </p:set>
                                    <p:anim calcmode="lin" valueType="num">
                                      <p:cBhvr additive="base">
                                        <p:cTn id="17" dur="1000"/>
                                        <p:tgtEl>
                                          <p:spTgt spid="508">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g115e76f5ad1_0_71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Tóm tắt bài học</a:t>
            </a:r>
            <a:endParaRPr/>
          </a:p>
        </p:txBody>
      </p:sp>
      <p:sp>
        <p:nvSpPr>
          <p:cNvPr id="515" name="Google Shape;515;g115e76f5ad1_0_710"/>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lnSpc>
                <a:spcPct val="100000"/>
              </a:lnSpc>
              <a:spcBef>
                <a:spcPts val="0"/>
              </a:spcBef>
              <a:spcAft>
                <a:spcPts val="0"/>
              </a:spcAft>
              <a:buClr>
                <a:srgbClr val="FF5A33"/>
              </a:buClr>
              <a:buSzPts val="2800"/>
              <a:buFont typeface="Noto Sans Symbols"/>
              <a:buNone/>
            </a:pPr>
            <a:endParaRPr/>
          </a:p>
        </p:txBody>
      </p:sp>
      <p:sp>
        <p:nvSpPr>
          <p:cNvPr id="516" name="Google Shape;516;g115e76f5ad1_0_710"/>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17" name="Google Shape;517;g115e76f5ad1_0_710"/>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8" name="Google Shape;518;g115e76f5ad1_0_710"/>
          <p:cNvSpPr txBox="1"/>
          <p:nvPr/>
        </p:nvSpPr>
        <p:spPr>
          <a:xfrm>
            <a:off x="894600" y="2067600"/>
            <a:ext cx="8294700" cy="4257000"/>
          </a:xfrm>
          <a:prstGeom prst="rect">
            <a:avLst/>
          </a:prstGeom>
          <a:noFill/>
          <a:ln>
            <a:noFill/>
          </a:ln>
        </p:spPr>
        <p:txBody>
          <a:bodyPr spcFirstLastPara="1" wrap="square" lIns="91425" tIns="45700" rIns="91425" bIns="45700" anchor="t" anchorCtr="0">
            <a:noAutofit/>
          </a:bodyPr>
          <a:lstStyle/>
          <a:p>
            <a:pPr marL="457200" lvl="0" indent="-438150" algn="l" rtl="0">
              <a:lnSpc>
                <a:spcPct val="115000"/>
              </a:lnSpc>
              <a:spcBef>
                <a:spcPts val="0"/>
              </a:spcBef>
              <a:spcAft>
                <a:spcPts val="0"/>
              </a:spcAft>
              <a:buClr>
                <a:srgbClr val="333333"/>
              </a:buClr>
              <a:buSzPts val="3300"/>
              <a:buFont typeface="Quattrocento Sans"/>
              <a:buChar char="•"/>
            </a:pPr>
            <a:r>
              <a:rPr lang="en-US" sz="2500" b="1">
                <a:solidFill>
                  <a:srgbClr val="333333"/>
                </a:solidFill>
                <a:latin typeface="Quattrocento Sans"/>
                <a:ea typeface="Quattrocento Sans"/>
                <a:cs typeface="Quattrocento Sans"/>
                <a:sym typeface="Quattrocento Sans"/>
              </a:rPr>
              <a:t>Black-box Test Techniques - Kỹ thuật kiểm thử hộp đen</a:t>
            </a:r>
            <a:endParaRPr sz="2500" b="1">
              <a:solidFill>
                <a:srgbClr val="333333"/>
              </a:solidFill>
              <a:latin typeface="Quattrocento Sans"/>
              <a:ea typeface="Quattrocento Sans"/>
              <a:cs typeface="Quattrocento Sans"/>
              <a:sym typeface="Quattrocento Sans"/>
            </a:endParaRPr>
          </a:p>
          <a:p>
            <a:pPr marL="914400" lvl="1" indent="-387350" algn="l" rtl="0">
              <a:lnSpc>
                <a:spcPct val="115000"/>
              </a:lnSpc>
              <a:spcBef>
                <a:spcPts val="0"/>
              </a:spcBef>
              <a:spcAft>
                <a:spcPts val="0"/>
              </a:spcAft>
              <a:buClr>
                <a:srgbClr val="333333"/>
              </a:buClr>
              <a:buSzPts val="2500"/>
              <a:buFont typeface="Quattrocento Sans"/>
              <a:buChar char="○"/>
            </a:pPr>
            <a:r>
              <a:rPr lang="en-US" sz="2500" b="1">
                <a:solidFill>
                  <a:srgbClr val="333333"/>
                </a:solidFill>
                <a:latin typeface="Quattrocento Sans"/>
                <a:ea typeface="Quattrocento Sans"/>
                <a:cs typeface="Quattrocento Sans"/>
                <a:sym typeface="Quattrocento Sans"/>
              </a:rPr>
              <a:t>Kỹ thuật phân vùng tương đương</a:t>
            </a:r>
            <a:endParaRPr sz="2500" b="1">
              <a:solidFill>
                <a:srgbClr val="333333"/>
              </a:solidFill>
              <a:latin typeface="Quattrocento Sans"/>
              <a:ea typeface="Quattrocento Sans"/>
              <a:cs typeface="Quattrocento Sans"/>
              <a:sym typeface="Quattrocento Sans"/>
            </a:endParaRPr>
          </a:p>
          <a:p>
            <a:pPr marL="914400" lvl="1" indent="-387350" algn="l" rtl="0">
              <a:lnSpc>
                <a:spcPct val="115000"/>
              </a:lnSpc>
              <a:spcBef>
                <a:spcPts val="0"/>
              </a:spcBef>
              <a:spcAft>
                <a:spcPts val="0"/>
              </a:spcAft>
              <a:buClr>
                <a:srgbClr val="333333"/>
              </a:buClr>
              <a:buSzPts val="2500"/>
              <a:buFont typeface="Quattrocento Sans"/>
              <a:buChar char="○"/>
            </a:pPr>
            <a:r>
              <a:rPr lang="en-US" sz="2500" b="1">
                <a:solidFill>
                  <a:srgbClr val="333333"/>
                </a:solidFill>
                <a:latin typeface="Quattrocento Sans"/>
                <a:ea typeface="Quattrocento Sans"/>
                <a:cs typeface="Quattrocento Sans"/>
                <a:sym typeface="Quattrocento Sans"/>
              </a:rPr>
              <a:t>Kỹ thuật phân tích giá trị biên</a:t>
            </a:r>
            <a:endParaRPr sz="2500" b="1">
              <a:solidFill>
                <a:srgbClr val="333333"/>
              </a:solidFill>
              <a:latin typeface="Quattrocento Sans"/>
              <a:ea typeface="Quattrocento Sans"/>
              <a:cs typeface="Quattrocento Sans"/>
              <a:sym typeface="Quattrocento Sans"/>
            </a:endParaRPr>
          </a:p>
          <a:p>
            <a:pPr marL="914400" lvl="1" indent="-387350" algn="l" rtl="0">
              <a:lnSpc>
                <a:spcPct val="115000"/>
              </a:lnSpc>
              <a:spcBef>
                <a:spcPts val="0"/>
              </a:spcBef>
              <a:spcAft>
                <a:spcPts val="0"/>
              </a:spcAft>
              <a:buClr>
                <a:srgbClr val="333333"/>
              </a:buClr>
              <a:buSzPts val="2500"/>
              <a:buFont typeface="Quattrocento Sans"/>
              <a:buChar char="○"/>
            </a:pPr>
            <a:r>
              <a:rPr lang="en-US" sz="2500" b="1">
                <a:solidFill>
                  <a:srgbClr val="333333"/>
                </a:solidFill>
                <a:latin typeface="Quattrocento Sans"/>
                <a:ea typeface="Quattrocento Sans"/>
                <a:cs typeface="Quattrocento Sans"/>
                <a:sym typeface="Quattrocento Sans"/>
              </a:rPr>
              <a:t>Kỹ thuật bảng quyết định</a:t>
            </a:r>
            <a:endParaRPr sz="2500" b="1">
              <a:solidFill>
                <a:srgbClr val="333333"/>
              </a:solidFill>
              <a:latin typeface="Quattrocento Sans"/>
              <a:ea typeface="Quattrocento Sans"/>
              <a:cs typeface="Quattrocento Sans"/>
              <a:sym typeface="Quattrocento Sans"/>
            </a:endParaRPr>
          </a:p>
          <a:p>
            <a:pPr marL="457200" lvl="0" indent="-438150" algn="l" rtl="0">
              <a:lnSpc>
                <a:spcPct val="115000"/>
              </a:lnSpc>
              <a:spcBef>
                <a:spcPts val="0"/>
              </a:spcBef>
              <a:spcAft>
                <a:spcPts val="0"/>
              </a:spcAft>
              <a:buClr>
                <a:srgbClr val="333333"/>
              </a:buClr>
              <a:buSzPts val="3300"/>
              <a:buFont typeface="Quattrocento Sans"/>
              <a:buChar char="•"/>
            </a:pPr>
            <a:r>
              <a:rPr lang="en-US" sz="2500" b="1">
                <a:solidFill>
                  <a:srgbClr val="333333"/>
                </a:solidFill>
                <a:latin typeface="Quattrocento Sans"/>
                <a:ea typeface="Quattrocento Sans"/>
                <a:cs typeface="Quattrocento Sans"/>
                <a:sym typeface="Quattrocento Sans"/>
              </a:rPr>
              <a:t>Experience base Techniques - Kỹ thuật kiểm thử dựa trên kinh nghiệm</a:t>
            </a:r>
            <a:endParaRPr sz="2500" b="1">
              <a:solidFill>
                <a:srgbClr val="333333"/>
              </a:solidFill>
              <a:latin typeface="Quattrocento Sans"/>
              <a:ea typeface="Quattrocento Sans"/>
              <a:cs typeface="Quattrocento Sans"/>
              <a:sym typeface="Quattrocento Sans"/>
            </a:endParaRPr>
          </a:p>
          <a:p>
            <a:pPr marL="914400" lvl="1" indent="-387350" algn="l" rtl="0">
              <a:lnSpc>
                <a:spcPct val="115000"/>
              </a:lnSpc>
              <a:spcBef>
                <a:spcPts val="0"/>
              </a:spcBef>
              <a:spcAft>
                <a:spcPts val="0"/>
              </a:spcAft>
              <a:buClr>
                <a:srgbClr val="333333"/>
              </a:buClr>
              <a:buSzPts val="2500"/>
              <a:buFont typeface="Quattrocento Sans"/>
              <a:buChar char="○"/>
            </a:pPr>
            <a:r>
              <a:rPr lang="en-US" sz="2500" b="1">
                <a:solidFill>
                  <a:srgbClr val="333333"/>
                </a:solidFill>
                <a:latin typeface="Quattrocento Sans"/>
                <a:ea typeface="Quattrocento Sans"/>
                <a:cs typeface="Quattrocento Sans"/>
                <a:sym typeface="Quattrocento Sans"/>
              </a:rPr>
              <a:t>Kỹ thuật thăm dò</a:t>
            </a:r>
            <a:endParaRPr sz="2500" b="1">
              <a:solidFill>
                <a:srgbClr val="333333"/>
              </a:solidFill>
              <a:latin typeface="Quattrocento Sans"/>
              <a:ea typeface="Quattrocento Sans"/>
              <a:cs typeface="Quattrocento Sans"/>
              <a:sym typeface="Quattrocento Sans"/>
            </a:endParaRPr>
          </a:p>
          <a:p>
            <a:pPr marL="914400" lvl="1" indent="-387350" algn="l" rtl="0">
              <a:lnSpc>
                <a:spcPct val="115000"/>
              </a:lnSpc>
              <a:spcBef>
                <a:spcPts val="0"/>
              </a:spcBef>
              <a:spcAft>
                <a:spcPts val="0"/>
              </a:spcAft>
              <a:buClr>
                <a:srgbClr val="333333"/>
              </a:buClr>
              <a:buSzPts val="2500"/>
              <a:buFont typeface="Quattrocento Sans"/>
              <a:buChar char="○"/>
            </a:pPr>
            <a:r>
              <a:rPr lang="en-US" sz="2500" b="1">
                <a:solidFill>
                  <a:srgbClr val="333333"/>
                </a:solidFill>
                <a:latin typeface="Quattrocento Sans"/>
                <a:ea typeface="Quattrocento Sans"/>
                <a:cs typeface="Quattrocento Sans"/>
                <a:sym typeface="Quattrocento Sans"/>
              </a:rPr>
              <a:t>Kỹ thuật đoán lỗi</a:t>
            </a:r>
            <a:endParaRPr sz="2500" b="1">
              <a:solidFill>
                <a:srgbClr val="333333"/>
              </a:solidFill>
              <a:latin typeface="Quattrocento Sans"/>
              <a:ea typeface="Quattrocento Sans"/>
              <a:cs typeface="Quattrocento Sans"/>
              <a:sym typeface="Quattrocento Sans"/>
            </a:endParaRPr>
          </a:p>
          <a:p>
            <a:pPr marL="914400" lvl="1" indent="-387350" algn="l" rtl="0">
              <a:lnSpc>
                <a:spcPct val="115000"/>
              </a:lnSpc>
              <a:spcBef>
                <a:spcPts val="0"/>
              </a:spcBef>
              <a:spcAft>
                <a:spcPts val="0"/>
              </a:spcAft>
              <a:buClr>
                <a:srgbClr val="333333"/>
              </a:buClr>
              <a:buSzPts val="2500"/>
              <a:buFont typeface="Quattrocento Sans"/>
              <a:buChar char="○"/>
            </a:pPr>
            <a:r>
              <a:rPr lang="en-US" sz="2500" b="1">
                <a:solidFill>
                  <a:srgbClr val="333333"/>
                </a:solidFill>
                <a:latin typeface="Quattrocento Sans"/>
                <a:ea typeface="Quattrocento Sans"/>
                <a:cs typeface="Quattrocento Sans"/>
                <a:sym typeface="Quattrocento Sans"/>
              </a:rPr>
              <a:t>Kỹ thuật dựa trên danh mục kiểm tra</a:t>
            </a:r>
            <a:endParaRPr sz="2500" b="1">
              <a:solidFill>
                <a:srgbClr val="333333"/>
              </a:solidFill>
              <a:latin typeface="Quattrocento Sans"/>
              <a:ea typeface="Quattrocento Sans"/>
              <a:cs typeface="Quattrocento Sans"/>
              <a:sym typeface="Quattrocento Sans"/>
            </a:endParaRPr>
          </a:p>
          <a:p>
            <a:pPr marL="457200" lvl="0" indent="-444500" algn="l" rtl="0">
              <a:lnSpc>
                <a:spcPct val="115000"/>
              </a:lnSpc>
              <a:spcBef>
                <a:spcPts val="0"/>
              </a:spcBef>
              <a:spcAft>
                <a:spcPts val="0"/>
              </a:spcAft>
              <a:buClr>
                <a:srgbClr val="333333"/>
              </a:buClr>
              <a:buSzPts val="3400"/>
              <a:buFont typeface="Quattrocento Sans"/>
              <a:buChar char="•"/>
            </a:pPr>
            <a:endParaRPr sz="3400" b="1">
              <a:solidFill>
                <a:srgbClr val="333333"/>
              </a:solidFill>
              <a:latin typeface="Quattrocento Sans"/>
              <a:ea typeface="Quattrocento Sans"/>
              <a:cs typeface="Quattrocento Sans"/>
              <a:sym typeface="Quattrocento Sans"/>
            </a:endParaRPr>
          </a:p>
        </p:txBody>
      </p:sp>
      <p:sp>
        <p:nvSpPr>
          <p:cNvPr id="519" name="Google Shape;519;g115e76f5ad1_0_710"/>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i="0" u="none" strike="noStrike" cap="none">
                <a:solidFill>
                  <a:srgbClr val="F79646"/>
                </a:solidFill>
                <a:latin typeface="Quattrocento Sans"/>
                <a:ea typeface="Quattrocento Sans"/>
                <a:cs typeface="Quattrocento Sans"/>
                <a:sym typeface="Quattrocento Sans"/>
              </a:rPr>
              <a:t>Tóm tắt bài học</a:t>
            </a:r>
            <a:endParaRPr sz="2800" b="1" i="0" u="none" strike="noStrike" cap="none">
              <a:solidFill>
                <a:srgbClr val="F79646"/>
              </a:solidFill>
              <a:latin typeface="Quattrocento Sans"/>
              <a:ea typeface="Quattrocento Sans"/>
              <a:cs typeface="Quattrocento Sans"/>
              <a:sym typeface="Quattrocento Sans"/>
            </a:endParaRPr>
          </a:p>
        </p:txBody>
      </p:sp>
      <p:pic>
        <p:nvPicPr>
          <p:cNvPr id="520" name="Google Shape;520;g115e76f5ad1_0_710" descr="D:\Compressed\PSD Collection 2011\WP-201 copy.png"/>
          <p:cNvPicPr preferRelativeResize="0"/>
          <p:nvPr/>
        </p:nvPicPr>
        <p:blipFill rotWithShape="1">
          <a:blip r:embed="rId3">
            <a:alphaModFix/>
          </a:blip>
          <a:srcRect/>
          <a:stretch/>
        </p:blipFill>
        <p:spPr>
          <a:xfrm flipH="1">
            <a:off x="9189300" y="1095638"/>
            <a:ext cx="2782800" cy="52001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g115e76f5ad1_0_72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Nội dung bài học tiếp theo</a:t>
            </a:r>
            <a:endParaRPr/>
          </a:p>
        </p:txBody>
      </p:sp>
      <p:sp>
        <p:nvSpPr>
          <p:cNvPr id="526" name="Google Shape;526;g115e76f5ad1_0_720"/>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lnSpc>
                <a:spcPct val="100000"/>
              </a:lnSpc>
              <a:spcBef>
                <a:spcPts val="0"/>
              </a:spcBef>
              <a:spcAft>
                <a:spcPts val="0"/>
              </a:spcAft>
              <a:buClr>
                <a:srgbClr val="FF5A33"/>
              </a:buClr>
              <a:buSzPts val="2800"/>
              <a:buFont typeface="Noto Sans Symbols"/>
              <a:buNone/>
            </a:pPr>
            <a:endParaRPr/>
          </a:p>
        </p:txBody>
      </p:sp>
      <p:sp>
        <p:nvSpPr>
          <p:cNvPr id="527" name="Google Shape;527;g115e76f5ad1_0_720"/>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28" name="Google Shape;528;g115e76f5ad1_0_720"/>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9" name="Google Shape;529;g115e76f5ad1_0_720"/>
          <p:cNvSpPr txBox="1"/>
          <p:nvPr/>
        </p:nvSpPr>
        <p:spPr>
          <a:xfrm>
            <a:off x="894600" y="2067600"/>
            <a:ext cx="8229600" cy="3933900"/>
          </a:xfrm>
          <a:prstGeom prst="rect">
            <a:avLst/>
          </a:prstGeom>
          <a:noFill/>
          <a:ln>
            <a:noFill/>
          </a:ln>
        </p:spPr>
        <p:txBody>
          <a:bodyPr spcFirstLastPara="1" wrap="square" lIns="91425" tIns="45700" rIns="91425" bIns="45700" anchor="t" anchorCtr="0">
            <a:noAutofit/>
          </a:bodyPr>
          <a:lstStyle/>
          <a:p>
            <a:pPr marL="457200" lvl="0" indent="-444500" algn="l" rtl="0">
              <a:lnSpc>
                <a:spcPct val="115000"/>
              </a:lnSpc>
              <a:spcBef>
                <a:spcPts val="0"/>
              </a:spcBef>
              <a:spcAft>
                <a:spcPts val="0"/>
              </a:spcAft>
              <a:buClr>
                <a:srgbClr val="333333"/>
              </a:buClr>
              <a:buSzPts val="3400"/>
              <a:buFont typeface="Quattrocento Sans"/>
              <a:buChar char="•"/>
            </a:pPr>
            <a:r>
              <a:rPr lang="en-US" sz="3400" b="1" dirty="0">
                <a:solidFill>
                  <a:srgbClr val="333333"/>
                </a:solidFill>
                <a:latin typeface="Quattrocento Sans"/>
                <a:ea typeface="Quattrocento Sans"/>
                <a:cs typeface="Quattrocento Sans"/>
                <a:sym typeface="Quattrocento Sans"/>
              </a:rPr>
              <a:t>White-box Test Techniques - Kỹ thuật kiểm thử hộp trắng</a:t>
            </a:r>
            <a:endParaRPr sz="3400" b="1" dirty="0">
              <a:solidFill>
                <a:srgbClr val="333333"/>
              </a:solidFill>
              <a:latin typeface="Quattrocento Sans"/>
              <a:ea typeface="Quattrocento Sans"/>
              <a:cs typeface="Quattrocento Sans"/>
              <a:sym typeface="Quattrocento Sans"/>
            </a:endParaRPr>
          </a:p>
          <a:p>
            <a:pPr marL="914400" lvl="1" indent="-444500" algn="l" rtl="0">
              <a:lnSpc>
                <a:spcPct val="115000"/>
              </a:lnSpc>
              <a:spcBef>
                <a:spcPts val="0"/>
              </a:spcBef>
              <a:spcAft>
                <a:spcPts val="0"/>
              </a:spcAft>
              <a:buClr>
                <a:srgbClr val="333333"/>
              </a:buClr>
              <a:buSzPts val="3400"/>
              <a:buFont typeface="Quattrocento Sans"/>
              <a:buChar char="○"/>
            </a:pPr>
            <a:r>
              <a:rPr lang="en-US" sz="3400" b="1" dirty="0">
                <a:solidFill>
                  <a:srgbClr val="333333"/>
                </a:solidFill>
                <a:latin typeface="Quattrocento Sans"/>
                <a:ea typeface="Quattrocento Sans"/>
                <a:cs typeface="Quattrocento Sans"/>
                <a:sym typeface="Quattrocento Sans"/>
              </a:rPr>
              <a:t>Kỹ thuật Đường cơ sở</a:t>
            </a:r>
            <a:endParaRPr sz="3400" b="1" dirty="0">
              <a:solidFill>
                <a:srgbClr val="333333"/>
              </a:solidFill>
              <a:latin typeface="Quattrocento Sans"/>
              <a:ea typeface="Quattrocento Sans"/>
              <a:cs typeface="Quattrocento Sans"/>
              <a:sym typeface="Quattrocento Sans"/>
            </a:endParaRPr>
          </a:p>
          <a:p>
            <a:pPr marL="914400" lvl="1" indent="-444500" algn="l" rtl="0">
              <a:lnSpc>
                <a:spcPct val="115000"/>
              </a:lnSpc>
              <a:spcBef>
                <a:spcPts val="0"/>
              </a:spcBef>
              <a:spcAft>
                <a:spcPts val="0"/>
              </a:spcAft>
              <a:buClr>
                <a:srgbClr val="333333"/>
              </a:buClr>
              <a:buSzPts val="3400"/>
              <a:buFont typeface="Quattrocento Sans"/>
              <a:buChar char="○"/>
            </a:pPr>
            <a:r>
              <a:rPr lang="en-US" sz="3400" b="1" dirty="0">
                <a:solidFill>
                  <a:srgbClr val="333333"/>
                </a:solidFill>
                <a:latin typeface="Quattrocento Sans"/>
                <a:ea typeface="Quattrocento Sans"/>
                <a:cs typeface="Quattrocento Sans"/>
                <a:sym typeface="Quattrocento Sans"/>
              </a:rPr>
              <a:t>Kỹ thuật bao </a:t>
            </a:r>
            <a:r>
              <a:rPr lang="en-US" sz="3400" b="1" dirty="0" err="1">
                <a:solidFill>
                  <a:srgbClr val="333333"/>
                </a:solidFill>
                <a:latin typeface="Quattrocento Sans"/>
                <a:ea typeface="Quattrocento Sans"/>
                <a:cs typeface="Quattrocento Sans"/>
                <a:sym typeface="Quattrocento Sans"/>
              </a:rPr>
              <a:t>phủ</a:t>
            </a:r>
            <a:r>
              <a:rPr lang="en-US" sz="3400" b="1" dirty="0">
                <a:solidFill>
                  <a:srgbClr val="333333"/>
                </a:solidFill>
                <a:latin typeface="Quattrocento Sans"/>
                <a:ea typeface="Quattrocento Sans"/>
                <a:cs typeface="Quattrocento Sans"/>
                <a:sym typeface="Quattrocento Sans"/>
              </a:rPr>
              <a:t> câu </a:t>
            </a:r>
            <a:r>
              <a:rPr lang="en-US" sz="3400" b="1" dirty="0" err="1">
                <a:solidFill>
                  <a:srgbClr val="333333"/>
                </a:solidFill>
                <a:latin typeface="Quattrocento Sans"/>
                <a:ea typeface="Quattrocento Sans"/>
                <a:cs typeface="Quattrocento Sans"/>
                <a:sym typeface="Quattrocento Sans"/>
              </a:rPr>
              <a:t>lệnh</a:t>
            </a:r>
            <a:endParaRPr sz="3400" b="1" dirty="0">
              <a:solidFill>
                <a:srgbClr val="333333"/>
              </a:solidFill>
              <a:latin typeface="Quattrocento Sans"/>
              <a:ea typeface="Quattrocento Sans"/>
              <a:cs typeface="Quattrocento Sans"/>
              <a:sym typeface="Quattrocento Sans"/>
            </a:endParaRPr>
          </a:p>
          <a:p>
            <a:pPr marL="914400" lvl="1" indent="-444500" algn="l" rtl="0">
              <a:lnSpc>
                <a:spcPct val="115000"/>
              </a:lnSpc>
              <a:spcBef>
                <a:spcPts val="0"/>
              </a:spcBef>
              <a:spcAft>
                <a:spcPts val="0"/>
              </a:spcAft>
              <a:buClr>
                <a:srgbClr val="333333"/>
              </a:buClr>
              <a:buSzPts val="3400"/>
              <a:buFont typeface="Quattrocento Sans"/>
              <a:buChar char="○"/>
            </a:pPr>
            <a:r>
              <a:rPr lang="en-US" sz="3400" b="1" dirty="0">
                <a:solidFill>
                  <a:srgbClr val="333333"/>
                </a:solidFill>
                <a:latin typeface="Quattrocento Sans"/>
                <a:ea typeface="Quattrocento Sans"/>
                <a:cs typeface="Quattrocento Sans"/>
                <a:sym typeface="Quattrocento Sans"/>
              </a:rPr>
              <a:t>Kỹ thuật bao </a:t>
            </a:r>
            <a:r>
              <a:rPr lang="en-US" sz="3400" b="1" dirty="0" err="1">
                <a:solidFill>
                  <a:srgbClr val="333333"/>
                </a:solidFill>
                <a:latin typeface="Quattrocento Sans"/>
                <a:ea typeface="Quattrocento Sans"/>
                <a:cs typeface="Quattrocento Sans"/>
                <a:sym typeface="Quattrocento Sans"/>
              </a:rPr>
              <a:t>phủ</a:t>
            </a:r>
            <a:r>
              <a:rPr lang="en-US" sz="3400" b="1" dirty="0">
                <a:solidFill>
                  <a:srgbClr val="333333"/>
                </a:solidFill>
                <a:latin typeface="Quattrocento Sans"/>
                <a:ea typeface="Quattrocento Sans"/>
                <a:cs typeface="Quattrocento Sans"/>
                <a:sym typeface="Quattrocento Sans"/>
              </a:rPr>
              <a:t> quyết định</a:t>
            </a:r>
            <a:endParaRPr sz="3400" b="1" dirty="0">
              <a:solidFill>
                <a:srgbClr val="333333"/>
              </a:solidFill>
              <a:latin typeface="Quattrocento Sans"/>
              <a:ea typeface="Quattrocento Sans"/>
              <a:cs typeface="Quattrocento Sans"/>
              <a:sym typeface="Quattrocento Sans"/>
            </a:endParaRPr>
          </a:p>
          <a:p>
            <a:pPr marL="914400" lvl="1" indent="-444500" algn="l" rtl="0">
              <a:lnSpc>
                <a:spcPct val="115000"/>
              </a:lnSpc>
              <a:spcBef>
                <a:spcPts val="0"/>
              </a:spcBef>
              <a:spcAft>
                <a:spcPts val="0"/>
              </a:spcAft>
              <a:buClr>
                <a:srgbClr val="333333"/>
              </a:buClr>
              <a:buSzPts val="3400"/>
              <a:buFont typeface="Quattrocento Sans"/>
              <a:buChar char="○"/>
            </a:pPr>
            <a:r>
              <a:rPr lang="en-US" sz="3400" b="1" dirty="0">
                <a:solidFill>
                  <a:srgbClr val="333333"/>
                </a:solidFill>
                <a:latin typeface="Quattrocento Sans"/>
                <a:ea typeface="Quattrocento Sans"/>
                <a:cs typeface="Quattrocento Sans"/>
                <a:sym typeface="Quattrocento Sans"/>
              </a:rPr>
              <a:t>Kỹ thuật bao </a:t>
            </a:r>
            <a:r>
              <a:rPr lang="en-US" sz="3400" b="1" dirty="0" err="1">
                <a:solidFill>
                  <a:srgbClr val="333333"/>
                </a:solidFill>
                <a:latin typeface="Quattrocento Sans"/>
                <a:ea typeface="Quattrocento Sans"/>
                <a:cs typeface="Quattrocento Sans"/>
                <a:sym typeface="Quattrocento Sans"/>
              </a:rPr>
              <a:t>phủ</a:t>
            </a:r>
            <a:r>
              <a:rPr lang="en-US" sz="3400" b="1" dirty="0">
                <a:solidFill>
                  <a:srgbClr val="333333"/>
                </a:solidFill>
                <a:latin typeface="Quattrocento Sans"/>
                <a:ea typeface="Quattrocento Sans"/>
                <a:cs typeface="Quattrocento Sans"/>
                <a:sym typeface="Quattrocento Sans"/>
              </a:rPr>
              <a:t> </a:t>
            </a:r>
            <a:r>
              <a:rPr lang="en-US" sz="3400" b="1" dirty="0" err="1">
                <a:solidFill>
                  <a:srgbClr val="333333"/>
                </a:solidFill>
                <a:latin typeface="Quattrocento Sans"/>
                <a:ea typeface="Quattrocento Sans"/>
                <a:cs typeface="Quattrocento Sans"/>
                <a:sym typeface="Quattrocento Sans"/>
              </a:rPr>
              <a:t>nhánh</a:t>
            </a:r>
            <a:endParaRPr sz="2700" b="1" dirty="0">
              <a:solidFill>
                <a:srgbClr val="333333"/>
              </a:solidFill>
              <a:latin typeface="Quattrocento Sans"/>
              <a:ea typeface="Quattrocento Sans"/>
              <a:cs typeface="Quattrocento Sans"/>
              <a:sym typeface="Quattrocento Sans"/>
            </a:endParaRPr>
          </a:p>
        </p:txBody>
      </p:sp>
      <p:sp>
        <p:nvSpPr>
          <p:cNvPr id="530" name="Google Shape;530;g115e76f5ad1_0_720"/>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a:solidFill>
                  <a:srgbClr val="F79646"/>
                </a:solidFill>
                <a:latin typeface="Quattrocento Sans"/>
                <a:ea typeface="Quattrocento Sans"/>
                <a:cs typeface="Quattrocento Sans"/>
                <a:sym typeface="Quattrocento Sans"/>
              </a:rPr>
              <a:t>Nội dung tiếp theo</a:t>
            </a:r>
            <a:endParaRPr sz="2800" b="1" i="0" u="none" strike="noStrike" cap="none">
              <a:solidFill>
                <a:srgbClr val="F79646"/>
              </a:solidFill>
              <a:latin typeface="Quattrocento Sans"/>
              <a:ea typeface="Quattrocento Sans"/>
              <a:cs typeface="Quattrocento Sans"/>
              <a:sym typeface="Quattrocento Sans"/>
            </a:endParaRPr>
          </a:p>
        </p:txBody>
      </p:sp>
      <p:pic>
        <p:nvPicPr>
          <p:cNvPr id="531" name="Google Shape;531;g115e76f5ad1_0_720" descr="D:\Pictures\PNG\present.png"/>
          <p:cNvPicPr preferRelativeResize="0"/>
          <p:nvPr/>
        </p:nvPicPr>
        <p:blipFill rotWithShape="1">
          <a:blip r:embed="rId3">
            <a:alphaModFix/>
          </a:blip>
          <a:srcRect/>
          <a:stretch/>
        </p:blipFill>
        <p:spPr>
          <a:xfrm flipH="1">
            <a:off x="9469017" y="1480800"/>
            <a:ext cx="2113383" cy="489332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pic>
        <p:nvPicPr>
          <p:cNvPr id="536" name="Google Shape;536;p13"/>
          <p:cNvPicPr preferRelativeResize="0"/>
          <p:nvPr/>
        </p:nvPicPr>
        <p:blipFill rotWithShape="1">
          <a:blip r:embed="rId3">
            <a:alphaModFix/>
          </a:blip>
          <a:srcRect/>
          <a:stretch/>
        </p:blipFill>
        <p:spPr>
          <a:xfrm>
            <a:off x="-5953" y="0"/>
            <a:ext cx="12197953" cy="6858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g115e76f5ad1_0_211"/>
          <p:cNvSpPr txBox="1">
            <a:spLocks noGrp="1"/>
          </p:cNvSpPr>
          <p:nvPr>
            <p:ph type="subTitle" idx="1"/>
          </p:nvPr>
        </p:nvSpPr>
        <p:spPr>
          <a:xfrm>
            <a:off x="5486400" y="4953000"/>
            <a:ext cx="6705600" cy="990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FF5A33"/>
              </a:buClr>
              <a:buSzPts val="2200"/>
              <a:buNone/>
            </a:pPr>
            <a:r>
              <a:rPr lang="en-US"/>
              <a:t>Bài 5: kỹ thuật kiểm thử</a:t>
            </a:r>
            <a:endParaRPr/>
          </a:p>
        </p:txBody>
      </p:sp>
      <p:sp>
        <p:nvSpPr>
          <p:cNvPr id="542" name="Google Shape;542;g115e76f5ad1_0_211"/>
          <p:cNvSpPr txBox="1">
            <a:spLocks noGrp="1"/>
          </p:cNvSpPr>
          <p:nvPr>
            <p:ph type="title"/>
          </p:nvPr>
        </p:nvSpPr>
        <p:spPr>
          <a:xfrm>
            <a:off x="5506720" y="4284596"/>
            <a:ext cx="6100200" cy="705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5A33"/>
              </a:buClr>
              <a:buSzPts val="3400"/>
              <a:buFont typeface="Calibri"/>
              <a:buNone/>
            </a:pPr>
            <a:r>
              <a:rPr lang="en-US"/>
              <a:t>kiểm thử cơ bản(P2)</a:t>
            </a:r>
            <a:endParaRPr/>
          </a:p>
        </p:txBody>
      </p:sp>
      <p:pic>
        <p:nvPicPr>
          <p:cNvPr id="543" name="Google Shape;543;g115e76f5ad1_0_211"/>
          <p:cNvPicPr preferRelativeResize="0"/>
          <p:nvPr/>
        </p:nvPicPr>
        <p:blipFill rotWithShape="1">
          <a:blip r:embed="rId3">
            <a:alphaModFix/>
          </a:blip>
          <a:srcRect/>
          <a:stretch/>
        </p:blipFill>
        <p:spPr>
          <a:xfrm>
            <a:off x="1890932" y="2406165"/>
            <a:ext cx="1693935" cy="25186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g115e76f5ad1_0_21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Nội dung</a:t>
            </a:r>
            <a:endParaRPr/>
          </a:p>
        </p:txBody>
      </p:sp>
      <p:pic>
        <p:nvPicPr>
          <p:cNvPr id="549" name="Google Shape;549;g115e76f5ad1_0_217" descr="D:\Pictures\PNG\present.png"/>
          <p:cNvPicPr preferRelativeResize="0"/>
          <p:nvPr/>
        </p:nvPicPr>
        <p:blipFill rotWithShape="1">
          <a:blip r:embed="rId3">
            <a:alphaModFix/>
          </a:blip>
          <a:srcRect/>
          <a:stretch/>
        </p:blipFill>
        <p:spPr>
          <a:xfrm flipH="1">
            <a:off x="9268820" y="1017269"/>
            <a:ext cx="2313580" cy="5356860"/>
          </a:xfrm>
          <a:prstGeom prst="rect">
            <a:avLst/>
          </a:prstGeom>
          <a:noFill/>
          <a:ln>
            <a:noFill/>
          </a:ln>
        </p:spPr>
      </p:pic>
      <p:sp>
        <p:nvSpPr>
          <p:cNvPr id="550" name="Google Shape;550;g115e76f5ad1_0_217"/>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51" name="Google Shape;551;g115e76f5ad1_0_217"/>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Calibri"/>
              <a:ea typeface="Calibri"/>
              <a:cs typeface="Calibri"/>
              <a:sym typeface="Calibri"/>
            </a:endParaRPr>
          </a:p>
        </p:txBody>
      </p:sp>
      <p:sp>
        <p:nvSpPr>
          <p:cNvPr id="552" name="Google Shape;552;g115e76f5ad1_0_217"/>
          <p:cNvSpPr txBox="1"/>
          <p:nvPr/>
        </p:nvSpPr>
        <p:spPr>
          <a:xfrm>
            <a:off x="894600" y="2067600"/>
            <a:ext cx="8437200" cy="3933900"/>
          </a:xfrm>
          <a:prstGeom prst="rect">
            <a:avLst/>
          </a:prstGeom>
          <a:noFill/>
          <a:ln>
            <a:noFill/>
          </a:ln>
        </p:spPr>
        <p:txBody>
          <a:bodyPr spcFirstLastPara="1" wrap="square" lIns="91425" tIns="45700" rIns="91425" bIns="45700" anchor="t" anchorCtr="0">
            <a:noAutofit/>
          </a:bodyPr>
          <a:lstStyle/>
          <a:p>
            <a:pPr marL="457200" lvl="0" indent="-444500" algn="l" rtl="0">
              <a:lnSpc>
                <a:spcPct val="115000"/>
              </a:lnSpc>
              <a:spcBef>
                <a:spcPts val="0"/>
              </a:spcBef>
              <a:spcAft>
                <a:spcPts val="0"/>
              </a:spcAft>
              <a:buClr>
                <a:srgbClr val="333333"/>
              </a:buClr>
              <a:buSzPts val="3400"/>
              <a:buFont typeface="Quattrocento Sans"/>
              <a:buChar char="•"/>
            </a:pPr>
            <a:r>
              <a:rPr lang="en-US" sz="3400" b="1" dirty="0">
                <a:solidFill>
                  <a:srgbClr val="333333"/>
                </a:solidFill>
                <a:latin typeface="Quattrocento Sans"/>
                <a:ea typeface="Quattrocento Sans"/>
                <a:cs typeface="Quattrocento Sans"/>
                <a:sym typeface="Quattrocento Sans"/>
              </a:rPr>
              <a:t>White-box Test Techniques - Kỹ thuật kiểm thử hộp trắng</a:t>
            </a:r>
            <a:endParaRPr sz="3400" b="1" dirty="0">
              <a:solidFill>
                <a:srgbClr val="333333"/>
              </a:solidFill>
              <a:latin typeface="Quattrocento Sans"/>
              <a:ea typeface="Quattrocento Sans"/>
              <a:cs typeface="Quattrocento Sans"/>
              <a:sym typeface="Quattrocento Sans"/>
            </a:endParaRPr>
          </a:p>
          <a:p>
            <a:pPr marL="914400" lvl="1" indent="-444500" algn="l" rtl="0">
              <a:lnSpc>
                <a:spcPct val="115000"/>
              </a:lnSpc>
              <a:spcBef>
                <a:spcPts val="0"/>
              </a:spcBef>
              <a:spcAft>
                <a:spcPts val="0"/>
              </a:spcAft>
              <a:buClr>
                <a:srgbClr val="333333"/>
              </a:buClr>
              <a:buSzPts val="3400"/>
              <a:buFont typeface="Quattrocento Sans"/>
              <a:buChar char="○"/>
            </a:pPr>
            <a:r>
              <a:rPr lang="en-US" sz="3400" b="1" dirty="0">
                <a:solidFill>
                  <a:srgbClr val="333333"/>
                </a:solidFill>
                <a:latin typeface="Quattrocento Sans"/>
                <a:ea typeface="Quattrocento Sans"/>
                <a:cs typeface="Quattrocento Sans"/>
                <a:sym typeface="Quattrocento Sans"/>
              </a:rPr>
              <a:t>Kỹ thuật Đường cơ sở</a:t>
            </a:r>
            <a:endParaRPr sz="3400" b="1" dirty="0">
              <a:solidFill>
                <a:srgbClr val="333333"/>
              </a:solidFill>
              <a:latin typeface="Quattrocento Sans"/>
              <a:ea typeface="Quattrocento Sans"/>
              <a:cs typeface="Quattrocento Sans"/>
              <a:sym typeface="Quattrocento Sans"/>
            </a:endParaRPr>
          </a:p>
          <a:p>
            <a:pPr marL="914400" lvl="1" indent="-444500" algn="l" rtl="0">
              <a:lnSpc>
                <a:spcPct val="115000"/>
              </a:lnSpc>
              <a:spcBef>
                <a:spcPts val="0"/>
              </a:spcBef>
              <a:spcAft>
                <a:spcPts val="0"/>
              </a:spcAft>
              <a:buClr>
                <a:srgbClr val="333333"/>
              </a:buClr>
              <a:buSzPts val="3400"/>
              <a:buFont typeface="Quattrocento Sans"/>
              <a:buChar char="○"/>
            </a:pPr>
            <a:r>
              <a:rPr lang="en-US" sz="3400" b="1" dirty="0">
                <a:solidFill>
                  <a:srgbClr val="333333"/>
                </a:solidFill>
                <a:latin typeface="Quattrocento Sans"/>
                <a:ea typeface="Quattrocento Sans"/>
                <a:cs typeface="Quattrocento Sans"/>
                <a:sym typeface="Quattrocento Sans"/>
              </a:rPr>
              <a:t>Kỹ thuật bao </a:t>
            </a:r>
            <a:r>
              <a:rPr lang="en-US" sz="3400" b="1" dirty="0" err="1">
                <a:solidFill>
                  <a:srgbClr val="333333"/>
                </a:solidFill>
                <a:latin typeface="Quattrocento Sans"/>
                <a:ea typeface="Quattrocento Sans"/>
                <a:cs typeface="Quattrocento Sans"/>
                <a:sym typeface="Quattrocento Sans"/>
              </a:rPr>
              <a:t>phủ</a:t>
            </a:r>
            <a:r>
              <a:rPr lang="en-US" sz="3400" b="1" dirty="0">
                <a:solidFill>
                  <a:srgbClr val="333333"/>
                </a:solidFill>
                <a:latin typeface="Quattrocento Sans"/>
                <a:ea typeface="Quattrocento Sans"/>
                <a:cs typeface="Quattrocento Sans"/>
                <a:sym typeface="Quattrocento Sans"/>
              </a:rPr>
              <a:t> câu </a:t>
            </a:r>
            <a:r>
              <a:rPr lang="en-US" sz="3400" b="1" dirty="0" err="1">
                <a:solidFill>
                  <a:srgbClr val="333333"/>
                </a:solidFill>
                <a:latin typeface="Quattrocento Sans"/>
                <a:ea typeface="Quattrocento Sans"/>
                <a:cs typeface="Quattrocento Sans"/>
                <a:sym typeface="Quattrocento Sans"/>
              </a:rPr>
              <a:t>lệnh</a:t>
            </a:r>
            <a:endParaRPr sz="3400" b="1" dirty="0">
              <a:solidFill>
                <a:srgbClr val="333333"/>
              </a:solidFill>
              <a:latin typeface="Quattrocento Sans"/>
              <a:ea typeface="Quattrocento Sans"/>
              <a:cs typeface="Quattrocento Sans"/>
              <a:sym typeface="Quattrocento Sans"/>
            </a:endParaRPr>
          </a:p>
          <a:p>
            <a:pPr marL="914400" lvl="1" indent="-444500" algn="l" rtl="0">
              <a:lnSpc>
                <a:spcPct val="115000"/>
              </a:lnSpc>
              <a:spcBef>
                <a:spcPts val="0"/>
              </a:spcBef>
              <a:spcAft>
                <a:spcPts val="0"/>
              </a:spcAft>
              <a:buClr>
                <a:srgbClr val="333333"/>
              </a:buClr>
              <a:buSzPts val="3400"/>
              <a:buFont typeface="Quattrocento Sans"/>
              <a:buChar char="○"/>
            </a:pPr>
            <a:r>
              <a:rPr lang="en-US" sz="3400" b="1" dirty="0">
                <a:solidFill>
                  <a:srgbClr val="333333"/>
                </a:solidFill>
                <a:latin typeface="Quattrocento Sans"/>
                <a:ea typeface="Quattrocento Sans"/>
                <a:cs typeface="Quattrocento Sans"/>
                <a:sym typeface="Quattrocento Sans"/>
              </a:rPr>
              <a:t>Kỹ thuật bao </a:t>
            </a:r>
            <a:r>
              <a:rPr lang="en-US" sz="3400" b="1" dirty="0" err="1">
                <a:solidFill>
                  <a:srgbClr val="333333"/>
                </a:solidFill>
                <a:latin typeface="Quattrocento Sans"/>
                <a:ea typeface="Quattrocento Sans"/>
                <a:cs typeface="Quattrocento Sans"/>
                <a:sym typeface="Quattrocento Sans"/>
              </a:rPr>
              <a:t>phủ</a:t>
            </a:r>
            <a:r>
              <a:rPr lang="en-US" sz="3400" b="1" dirty="0">
                <a:solidFill>
                  <a:srgbClr val="333333"/>
                </a:solidFill>
                <a:latin typeface="Quattrocento Sans"/>
                <a:ea typeface="Quattrocento Sans"/>
                <a:cs typeface="Quattrocento Sans"/>
                <a:sym typeface="Quattrocento Sans"/>
              </a:rPr>
              <a:t> quyết định</a:t>
            </a:r>
            <a:endParaRPr sz="3400" b="1" dirty="0">
              <a:solidFill>
                <a:srgbClr val="333333"/>
              </a:solidFill>
              <a:latin typeface="Quattrocento Sans"/>
              <a:ea typeface="Quattrocento Sans"/>
              <a:cs typeface="Quattrocento Sans"/>
              <a:sym typeface="Quattrocento Sans"/>
            </a:endParaRPr>
          </a:p>
          <a:p>
            <a:pPr marL="914400" lvl="1" indent="-444500" algn="l" rtl="0">
              <a:lnSpc>
                <a:spcPct val="115000"/>
              </a:lnSpc>
              <a:spcBef>
                <a:spcPts val="0"/>
              </a:spcBef>
              <a:spcAft>
                <a:spcPts val="0"/>
              </a:spcAft>
              <a:buClr>
                <a:srgbClr val="333333"/>
              </a:buClr>
              <a:buSzPts val="3400"/>
              <a:buFont typeface="Quattrocento Sans"/>
              <a:buChar char="○"/>
            </a:pPr>
            <a:r>
              <a:rPr lang="en-US" sz="3400" b="1" dirty="0">
                <a:solidFill>
                  <a:srgbClr val="333333"/>
                </a:solidFill>
                <a:latin typeface="Quattrocento Sans"/>
                <a:ea typeface="Quattrocento Sans"/>
                <a:cs typeface="Quattrocento Sans"/>
                <a:sym typeface="Quattrocento Sans"/>
              </a:rPr>
              <a:t>Kỹ thuật bao </a:t>
            </a:r>
            <a:r>
              <a:rPr lang="en-US" sz="3400" b="1" dirty="0" err="1">
                <a:solidFill>
                  <a:srgbClr val="333333"/>
                </a:solidFill>
                <a:latin typeface="Quattrocento Sans"/>
                <a:ea typeface="Quattrocento Sans"/>
                <a:cs typeface="Quattrocento Sans"/>
                <a:sym typeface="Quattrocento Sans"/>
              </a:rPr>
              <a:t>phủ</a:t>
            </a:r>
            <a:r>
              <a:rPr lang="en-US" sz="3400" b="1" dirty="0">
                <a:solidFill>
                  <a:srgbClr val="333333"/>
                </a:solidFill>
                <a:latin typeface="Quattrocento Sans"/>
                <a:ea typeface="Quattrocento Sans"/>
                <a:cs typeface="Quattrocento Sans"/>
                <a:sym typeface="Quattrocento Sans"/>
              </a:rPr>
              <a:t> </a:t>
            </a:r>
            <a:r>
              <a:rPr lang="en-US" sz="3400" b="1" dirty="0" err="1">
                <a:solidFill>
                  <a:srgbClr val="333333"/>
                </a:solidFill>
                <a:latin typeface="Quattrocento Sans"/>
                <a:ea typeface="Quattrocento Sans"/>
                <a:cs typeface="Quattrocento Sans"/>
                <a:sym typeface="Quattrocento Sans"/>
              </a:rPr>
              <a:t>nhánh</a:t>
            </a:r>
            <a:endParaRPr sz="2700" b="1" dirty="0">
              <a:solidFill>
                <a:srgbClr val="333333"/>
              </a:solidFill>
              <a:latin typeface="Quattrocento Sans"/>
              <a:ea typeface="Quattrocento Sans"/>
              <a:cs typeface="Quattrocento Sans"/>
              <a:sym typeface="Quattrocento Sans"/>
            </a:endParaRPr>
          </a:p>
        </p:txBody>
      </p:sp>
      <p:sp>
        <p:nvSpPr>
          <p:cNvPr id="553" name="Google Shape;553;g115e76f5ad1_0_217"/>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i="0" u="none" strike="noStrike" cap="none">
                <a:solidFill>
                  <a:srgbClr val="F79646"/>
                </a:solidFill>
                <a:latin typeface="Quattrocento Sans"/>
                <a:ea typeface="Quattrocento Sans"/>
                <a:cs typeface="Quattrocento Sans"/>
                <a:sym typeface="Quattrocento Sans"/>
              </a:rPr>
              <a:t>Nội dung bài học</a:t>
            </a:r>
            <a:endParaRPr sz="2800" b="1" i="0" u="none" strike="noStrike" cap="none">
              <a:solidFill>
                <a:srgbClr val="F79646"/>
              </a:solidFill>
              <a:latin typeface="Quattrocento Sans"/>
              <a:ea typeface="Quattrocento Sans"/>
              <a:cs typeface="Quattrocento Sans"/>
              <a:sym typeface="Quattrocento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g115e76f5ad1_0_936"/>
          <p:cNvSpPr/>
          <p:nvPr/>
        </p:nvSpPr>
        <p:spPr>
          <a:xfrm>
            <a:off x="3471675" y="3049625"/>
            <a:ext cx="8034600" cy="92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a:buNone/>
            </a:pPr>
            <a:r>
              <a:rPr lang="en-US" sz="5400" b="1" cap="small">
                <a:solidFill>
                  <a:srgbClr val="FFA15D"/>
                </a:solidFill>
                <a:latin typeface="Calibri"/>
                <a:ea typeface="Calibri"/>
                <a:cs typeface="Calibri"/>
                <a:sym typeface="Calibri"/>
              </a:rPr>
              <a:t>kỹ thuật kiểm thử hộp trắng</a:t>
            </a:r>
            <a:endParaRPr sz="5400" b="1" i="0" u="none" strike="noStrike" cap="small">
              <a:solidFill>
                <a:srgbClr val="FFA15D"/>
              </a:solidFill>
              <a:latin typeface="Calibri"/>
              <a:ea typeface="Calibri"/>
              <a:cs typeface="Calibri"/>
              <a:sym typeface="Calibri"/>
            </a:endParaRPr>
          </a:p>
        </p:txBody>
      </p:sp>
      <p:cxnSp>
        <p:nvCxnSpPr>
          <p:cNvPr id="559" name="Google Shape;559;g115e76f5ad1_0_936"/>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560" name="Google Shape;560;g115e76f5ad1_0_936"/>
          <p:cNvPicPr preferRelativeResize="0"/>
          <p:nvPr/>
        </p:nvPicPr>
        <p:blipFill rotWithShape="1">
          <a:blip r:embed="rId3">
            <a:alphaModFix/>
          </a:blip>
          <a:srcRect/>
          <a:stretch/>
        </p:blipFill>
        <p:spPr>
          <a:xfrm>
            <a:off x="1037870" y="1143000"/>
            <a:ext cx="2543400" cy="3782100"/>
          </a:xfrm>
          <a:prstGeom prst="ellipse">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g115e76f5ad1_0_94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whitebox test techniques</a:t>
            </a:r>
            <a:endParaRPr/>
          </a:p>
        </p:txBody>
      </p:sp>
      <p:sp>
        <p:nvSpPr>
          <p:cNvPr id="566" name="Google Shape;566;g115e76f5ad1_0_948"/>
          <p:cNvSpPr txBox="1"/>
          <p:nvPr/>
        </p:nvSpPr>
        <p:spPr>
          <a:xfrm>
            <a:off x="617100" y="1701675"/>
            <a:ext cx="11498100" cy="5083500"/>
          </a:xfrm>
          <a:prstGeom prst="rect">
            <a:avLst/>
          </a:prstGeom>
          <a:noFill/>
          <a:ln>
            <a:noFill/>
          </a:ln>
        </p:spPr>
        <p:txBody>
          <a:bodyPr spcFirstLastPara="1" wrap="square" lIns="91425" tIns="45700" rIns="91425" bIns="45700" anchor="t" anchorCtr="0">
            <a:normAutofit/>
          </a:bodyPr>
          <a:lstStyle/>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Kiểm thử Hộp Trắng (còn gọi là Clear Box Testing, Open Box Testing, Glass Box Testing, Transparent Box Testing, Code-Based Testing hoặc Structural Testing) là một phương pháp kiểm thử phần mềm trong đó tester biết về cấu trúc nội bộ / thiết kế. </a:t>
            </a:r>
            <a:endParaRPr sz="3600">
              <a:solidFill>
                <a:srgbClr val="333333"/>
              </a:solidFill>
              <a:highlight>
                <a:schemeClr val="lt1"/>
              </a:highlight>
              <a:latin typeface="Quattrocento Sans"/>
              <a:ea typeface="Quattrocento Sans"/>
              <a:cs typeface="Quattrocento Sans"/>
              <a:sym typeface="Quattrocento Sans"/>
            </a:endParaRPr>
          </a:p>
        </p:txBody>
      </p:sp>
      <p:sp>
        <p:nvSpPr>
          <p:cNvPr id="567" name="Google Shape;567;g115e76f5ad1_0_948"/>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Nhắc lại khái niệm về kiểm thử hộp trắng</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66">
                                            <p:txEl>
                                              <p:pRg st="0" end="0"/>
                                            </p:txEl>
                                          </p:spTgt>
                                        </p:tgtEl>
                                        <p:attrNameLst>
                                          <p:attrName>style.visibility</p:attrName>
                                        </p:attrNameLst>
                                      </p:cBhvr>
                                      <p:to>
                                        <p:strVal val="visible"/>
                                      </p:to>
                                    </p:set>
                                    <p:anim calcmode="lin" valueType="num">
                                      <p:cBhvr additive="base">
                                        <p:cTn id="7" dur="1000"/>
                                        <p:tgtEl>
                                          <p:spTgt spid="566">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g115e76f5ad1_0_54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err="1"/>
              <a:t>blackbox</a:t>
            </a:r>
            <a:r>
              <a:rPr lang="en-US" dirty="0"/>
              <a:t> test techniques</a:t>
            </a:r>
            <a:endParaRPr dirty="0"/>
          </a:p>
        </p:txBody>
      </p:sp>
      <p:sp>
        <p:nvSpPr>
          <p:cNvPr id="239" name="Google Shape;239;g115e76f5ad1_0_542"/>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dirty="0">
                <a:solidFill>
                  <a:srgbClr val="333333"/>
                </a:solidFill>
                <a:highlight>
                  <a:schemeClr val="lt1"/>
                </a:highlight>
                <a:latin typeface="Quattrocento Sans"/>
                <a:ea typeface="Quattrocento Sans"/>
                <a:cs typeface="Quattrocento Sans"/>
                <a:sym typeface="Quattrocento Sans"/>
              </a:rPr>
              <a:t>Kỹ thuật phân </a:t>
            </a:r>
            <a:r>
              <a:rPr lang="en-US" sz="4000" dirty="0" err="1">
                <a:solidFill>
                  <a:srgbClr val="333333"/>
                </a:solidFill>
                <a:highlight>
                  <a:schemeClr val="lt1"/>
                </a:highlight>
                <a:latin typeface="Quattrocento Sans"/>
                <a:ea typeface="Quattrocento Sans"/>
                <a:cs typeface="Quattrocento Sans"/>
                <a:sym typeface="Quattrocento Sans"/>
              </a:rPr>
              <a:t>vùng</a:t>
            </a:r>
            <a:r>
              <a:rPr lang="en-US" sz="4000" dirty="0">
                <a:solidFill>
                  <a:srgbClr val="333333"/>
                </a:solidFill>
                <a:highlight>
                  <a:schemeClr val="lt1"/>
                </a:highlight>
                <a:latin typeface="Quattrocento Sans"/>
                <a:ea typeface="Quattrocento Sans"/>
                <a:cs typeface="Quattrocento Sans"/>
                <a:sym typeface="Quattrocento Sans"/>
              </a:rPr>
              <a:t> tương </a:t>
            </a:r>
            <a:r>
              <a:rPr lang="en-US" sz="4000" dirty="0" err="1">
                <a:solidFill>
                  <a:srgbClr val="333333"/>
                </a:solidFill>
                <a:highlight>
                  <a:schemeClr val="lt1"/>
                </a:highlight>
                <a:latin typeface="Quattrocento Sans"/>
                <a:ea typeface="Quattrocento Sans"/>
                <a:cs typeface="Quattrocento Sans"/>
                <a:sym typeface="Quattrocento Sans"/>
              </a:rPr>
              <a:t>đương</a:t>
            </a:r>
            <a:r>
              <a:rPr lang="en-US" sz="4000" dirty="0">
                <a:solidFill>
                  <a:srgbClr val="333333"/>
                </a:solidFill>
                <a:highlight>
                  <a:schemeClr val="lt1"/>
                </a:highlight>
                <a:latin typeface="Quattrocento Sans"/>
                <a:ea typeface="Quattrocento Sans"/>
                <a:cs typeface="Quattrocento Sans"/>
                <a:sym typeface="Quattrocento Sans"/>
              </a:rPr>
              <a:t>(EP)</a:t>
            </a:r>
            <a:endParaRPr sz="4000" dirty="0">
              <a:solidFill>
                <a:schemeClr val="dk1"/>
              </a:solidFill>
              <a:latin typeface="Quattrocento Sans"/>
              <a:ea typeface="Quattrocento Sans"/>
              <a:cs typeface="Quattrocento Sans"/>
              <a:sym typeface="Quattrocento Sans"/>
            </a:endParaRPr>
          </a:p>
        </p:txBody>
      </p:sp>
      <p:pic>
        <p:nvPicPr>
          <p:cNvPr id="240" name="Google Shape;240;g115e76f5ad1_0_542"/>
          <p:cNvPicPr preferRelativeResize="0"/>
          <p:nvPr/>
        </p:nvPicPr>
        <p:blipFill>
          <a:blip r:embed="rId3">
            <a:alphaModFix/>
          </a:blip>
          <a:stretch>
            <a:fillRect/>
          </a:stretch>
        </p:blipFill>
        <p:spPr>
          <a:xfrm>
            <a:off x="5420900" y="4195175"/>
            <a:ext cx="6643775" cy="2444600"/>
          </a:xfrm>
          <a:prstGeom prst="rect">
            <a:avLst/>
          </a:prstGeom>
          <a:noFill/>
          <a:ln>
            <a:noFill/>
          </a:ln>
        </p:spPr>
      </p:pic>
      <p:sp>
        <p:nvSpPr>
          <p:cNvPr id="241" name="Google Shape;241;g115e76f5ad1_0_542"/>
          <p:cNvSpPr txBox="1"/>
          <p:nvPr/>
        </p:nvSpPr>
        <p:spPr>
          <a:xfrm>
            <a:off x="787675" y="1635775"/>
            <a:ext cx="11181900" cy="4785600"/>
          </a:xfrm>
          <a:prstGeom prst="rect">
            <a:avLst/>
          </a:prstGeom>
          <a:noFill/>
          <a:ln>
            <a:noFill/>
          </a:ln>
        </p:spPr>
        <p:txBody>
          <a:bodyPr spcFirstLastPara="1" wrap="square" lIns="91425" tIns="45700" rIns="91425" bIns="45700" anchor="t" anchorCtr="0">
            <a:normAutofit/>
          </a:bodyPr>
          <a:lstStyle/>
          <a:p>
            <a:pPr marL="742950" lvl="1" indent="-361950" algn="l" rtl="0">
              <a:spcBef>
                <a:spcPts val="480"/>
              </a:spcBef>
              <a:spcAft>
                <a:spcPts val="0"/>
              </a:spcAft>
              <a:buClr>
                <a:srgbClr val="FF5A33"/>
              </a:buClr>
              <a:buSzPts val="3600"/>
              <a:buFont typeface="Quattrocento Sans"/>
              <a:buChar char="❖"/>
            </a:pPr>
            <a:r>
              <a:rPr lang="en-US" sz="3600" dirty="0">
                <a:solidFill>
                  <a:srgbClr val="FF0000"/>
                </a:solidFill>
                <a:highlight>
                  <a:schemeClr val="lt1"/>
                </a:highlight>
                <a:latin typeface="Quattrocento Sans"/>
                <a:ea typeface="Quattrocento Sans"/>
                <a:cs typeface="Quattrocento Sans"/>
                <a:sym typeface="Quattrocento Sans"/>
              </a:rPr>
              <a:t>Kỹ thuật phân </a:t>
            </a:r>
            <a:r>
              <a:rPr lang="en-US" sz="3600" dirty="0" err="1">
                <a:solidFill>
                  <a:srgbClr val="FF0000"/>
                </a:solidFill>
                <a:highlight>
                  <a:schemeClr val="lt1"/>
                </a:highlight>
                <a:latin typeface="Quattrocento Sans"/>
                <a:ea typeface="Quattrocento Sans"/>
                <a:cs typeface="Quattrocento Sans"/>
                <a:sym typeface="Quattrocento Sans"/>
              </a:rPr>
              <a:t>vùng</a:t>
            </a:r>
            <a:r>
              <a:rPr lang="en-US" sz="3600" dirty="0">
                <a:solidFill>
                  <a:srgbClr val="FF0000"/>
                </a:solidFill>
                <a:highlight>
                  <a:schemeClr val="lt1"/>
                </a:highlight>
                <a:latin typeface="Quattrocento Sans"/>
                <a:ea typeface="Quattrocento Sans"/>
                <a:cs typeface="Quattrocento Sans"/>
                <a:sym typeface="Quattrocento Sans"/>
              </a:rPr>
              <a:t> tương </a:t>
            </a:r>
            <a:r>
              <a:rPr lang="en-US" sz="3600" dirty="0" err="1">
                <a:solidFill>
                  <a:srgbClr val="FF0000"/>
                </a:solidFill>
                <a:highlight>
                  <a:schemeClr val="lt1"/>
                </a:highlight>
                <a:latin typeface="Quattrocento Sans"/>
                <a:ea typeface="Quattrocento Sans"/>
                <a:cs typeface="Quattrocento Sans"/>
                <a:sym typeface="Quattrocento Sans"/>
              </a:rPr>
              <a:t>đương</a:t>
            </a:r>
            <a:r>
              <a:rPr lang="en-US" sz="3600" dirty="0">
                <a:solidFill>
                  <a:srgbClr val="FF0000"/>
                </a:solidFill>
                <a:highlight>
                  <a:schemeClr val="lt1"/>
                </a:highlight>
                <a:latin typeface="Quattrocento Sans"/>
                <a:ea typeface="Quattrocento Sans"/>
                <a:cs typeface="Quattrocento Sans"/>
                <a:sym typeface="Quattrocento Sans"/>
              </a:rPr>
              <a:t> </a:t>
            </a:r>
            <a:r>
              <a:rPr lang="en-US" sz="3600" dirty="0">
                <a:solidFill>
                  <a:srgbClr val="333333"/>
                </a:solidFill>
                <a:highlight>
                  <a:schemeClr val="lt1"/>
                </a:highlight>
                <a:latin typeface="Quattrocento Sans"/>
                <a:ea typeface="Quattrocento Sans"/>
                <a:cs typeface="Quattrocento Sans"/>
                <a:sym typeface="Quattrocento Sans"/>
              </a:rPr>
              <a:t>là chia </a:t>
            </a:r>
            <a:r>
              <a:rPr lang="en-US" sz="3600" dirty="0">
                <a:solidFill>
                  <a:srgbClr val="FF0000"/>
                </a:solidFill>
                <a:highlight>
                  <a:schemeClr val="lt1"/>
                </a:highlight>
                <a:latin typeface="Quattrocento Sans"/>
                <a:ea typeface="Quattrocento Sans"/>
                <a:cs typeface="Quattrocento Sans"/>
                <a:sym typeface="Quattrocento Sans"/>
              </a:rPr>
              <a:t>đầu vào </a:t>
            </a:r>
            <a:r>
              <a:rPr lang="en-US" sz="3600" dirty="0">
                <a:solidFill>
                  <a:srgbClr val="333333"/>
                </a:solidFill>
                <a:highlight>
                  <a:schemeClr val="lt1"/>
                </a:highlight>
                <a:latin typeface="Quattrocento Sans"/>
                <a:ea typeface="Quattrocento Sans"/>
                <a:cs typeface="Quattrocento Sans"/>
                <a:sym typeface="Quattrocento Sans"/>
              </a:rPr>
              <a:t>thành nhiều </a:t>
            </a:r>
            <a:r>
              <a:rPr lang="en-US" sz="3600" dirty="0" err="1">
                <a:solidFill>
                  <a:srgbClr val="333333"/>
                </a:solidFill>
                <a:highlight>
                  <a:schemeClr val="lt1"/>
                </a:highlight>
                <a:latin typeface="Quattrocento Sans"/>
                <a:ea typeface="Quattrocento Sans"/>
                <a:cs typeface="Quattrocento Sans"/>
                <a:sym typeface="Quattrocento Sans"/>
              </a:rPr>
              <a:t>vùng</a:t>
            </a:r>
            <a:r>
              <a:rPr lang="en-US" sz="3600" dirty="0">
                <a:solidFill>
                  <a:srgbClr val="333333"/>
                </a:solidFill>
                <a:highlight>
                  <a:schemeClr val="lt1"/>
                </a:highlight>
                <a:latin typeface="Quattrocento Sans"/>
                <a:ea typeface="Quattrocento Sans"/>
                <a:cs typeface="Quattrocento Sans"/>
                <a:sym typeface="Quattrocento Sans"/>
              </a:rPr>
              <a:t> giá trị khác nhau mà khi lấy </a:t>
            </a:r>
            <a:r>
              <a:rPr lang="en-US" sz="3600" dirty="0" err="1">
                <a:solidFill>
                  <a:srgbClr val="333333"/>
                </a:solidFill>
                <a:highlight>
                  <a:schemeClr val="lt1"/>
                </a:highlight>
                <a:latin typeface="Quattrocento Sans"/>
                <a:ea typeface="Quattrocento Sans"/>
                <a:cs typeface="Quattrocento Sans"/>
                <a:sym typeface="Quattrocento Sans"/>
              </a:rPr>
              <a:t>ra</a:t>
            </a:r>
            <a:r>
              <a:rPr lang="en-US" sz="3600" dirty="0">
                <a:solidFill>
                  <a:srgbClr val="333333"/>
                </a:solidFill>
                <a:highlight>
                  <a:schemeClr val="lt1"/>
                </a:highlight>
                <a:latin typeface="Quattrocento Sans"/>
                <a:ea typeface="Quattrocento Sans"/>
                <a:cs typeface="Quattrocento Sans"/>
                <a:sym typeface="Quattrocento Sans"/>
              </a:rPr>
              <a:t> một hoặc một vài giá trị trong cùng một </a:t>
            </a:r>
            <a:r>
              <a:rPr lang="en-US" sz="3600" dirty="0" err="1">
                <a:solidFill>
                  <a:srgbClr val="333333"/>
                </a:solidFill>
                <a:highlight>
                  <a:schemeClr val="lt1"/>
                </a:highlight>
                <a:latin typeface="Quattrocento Sans"/>
                <a:ea typeface="Quattrocento Sans"/>
                <a:cs typeface="Quattrocento Sans"/>
                <a:sym typeface="Quattrocento Sans"/>
              </a:rPr>
              <a:t>vùng</a:t>
            </a:r>
            <a:r>
              <a:rPr lang="en-US" sz="3600" dirty="0">
                <a:solidFill>
                  <a:srgbClr val="333333"/>
                </a:solidFill>
                <a:highlight>
                  <a:schemeClr val="lt1"/>
                </a:highlight>
                <a:latin typeface="Quattrocento Sans"/>
                <a:ea typeface="Quattrocento Sans"/>
                <a:cs typeface="Quattrocento Sans"/>
                <a:sym typeface="Quattrocento Sans"/>
              </a:rPr>
              <a:t> thì có kết quả tương </a:t>
            </a:r>
            <a:r>
              <a:rPr lang="en-US" sz="3600" dirty="0" err="1">
                <a:solidFill>
                  <a:srgbClr val="333333"/>
                </a:solidFill>
                <a:highlight>
                  <a:schemeClr val="lt1"/>
                </a:highlight>
                <a:latin typeface="Quattrocento Sans"/>
                <a:ea typeface="Quattrocento Sans"/>
                <a:cs typeface="Quattrocento Sans"/>
                <a:sym typeface="Quattrocento Sans"/>
              </a:rPr>
              <a:t>đương</a:t>
            </a:r>
            <a:r>
              <a:rPr lang="en-US" sz="3600" dirty="0">
                <a:solidFill>
                  <a:srgbClr val="333333"/>
                </a:solidFill>
                <a:highlight>
                  <a:schemeClr val="lt1"/>
                </a:highlight>
                <a:latin typeface="Quattrocento Sans"/>
                <a:ea typeface="Quattrocento Sans"/>
                <a:cs typeface="Quattrocento Sans"/>
                <a:sym typeface="Quattrocento Sans"/>
              </a:rPr>
              <a:t> nhau. Mỗi giá trị chỉ được phụ thuộc vào một và chỉ một </a:t>
            </a:r>
            <a:r>
              <a:rPr lang="en-US" sz="3600" dirty="0" err="1">
                <a:solidFill>
                  <a:srgbClr val="333333"/>
                </a:solidFill>
                <a:highlight>
                  <a:schemeClr val="lt1"/>
                </a:highlight>
                <a:latin typeface="Quattrocento Sans"/>
                <a:ea typeface="Quattrocento Sans"/>
                <a:cs typeface="Quattrocento Sans"/>
                <a:sym typeface="Quattrocento Sans"/>
              </a:rPr>
              <a:t>vùng</a:t>
            </a:r>
            <a:r>
              <a:rPr lang="en-US" sz="3600" dirty="0">
                <a:solidFill>
                  <a:srgbClr val="333333"/>
                </a:solidFill>
                <a:highlight>
                  <a:schemeClr val="lt1"/>
                </a:highlight>
                <a:latin typeface="Quattrocento Sans"/>
                <a:ea typeface="Quattrocento Sans"/>
                <a:cs typeface="Quattrocento Sans"/>
                <a:sym typeface="Quattrocento Sans"/>
              </a:rPr>
              <a:t> tương </a:t>
            </a:r>
            <a:r>
              <a:rPr lang="en-US" sz="3600" dirty="0" err="1">
                <a:solidFill>
                  <a:srgbClr val="333333"/>
                </a:solidFill>
                <a:highlight>
                  <a:schemeClr val="lt1"/>
                </a:highlight>
                <a:latin typeface="Quattrocento Sans"/>
                <a:ea typeface="Quattrocento Sans"/>
                <a:cs typeface="Quattrocento Sans"/>
                <a:sym typeface="Quattrocento Sans"/>
              </a:rPr>
              <a:t>đương</a:t>
            </a:r>
            <a:r>
              <a:rPr lang="en-US" sz="3600" dirty="0">
                <a:solidFill>
                  <a:srgbClr val="333333"/>
                </a:solidFill>
                <a:highlight>
                  <a:schemeClr val="lt1"/>
                </a:highlight>
                <a:latin typeface="Quattrocento Sans"/>
                <a:ea typeface="Quattrocento Sans"/>
                <a:cs typeface="Quattrocento Sans"/>
                <a:sym typeface="Quattrocento Sans"/>
              </a:rPr>
              <a:t>.</a:t>
            </a:r>
            <a:endParaRPr sz="2641" dirty="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g115e76f5ad1_0_95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whitebox test techniques</a:t>
            </a:r>
            <a:endParaRPr/>
          </a:p>
        </p:txBody>
      </p:sp>
      <p:sp>
        <p:nvSpPr>
          <p:cNvPr id="573" name="Google Shape;573;g115e76f5ad1_0_958"/>
          <p:cNvSpPr txBox="1"/>
          <p:nvPr/>
        </p:nvSpPr>
        <p:spPr>
          <a:xfrm>
            <a:off x="617100" y="1701675"/>
            <a:ext cx="11498100" cy="5083500"/>
          </a:xfrm>
          <a:prstGeom prst="rect">
            <a:avLst/>
          </a:prstGeom>
          <a:noFill/>
          <a:ln>
            <a:noFill/>
          </a:ln>
        </p:spPr>
        <p:txBody>
          <a:bodyPr spcFirstLastPara="1" wrap="square" lIns="91425" tIns="45700" rIns="91425" bIns="45700" anchor="t" anchorCtr="0">
            <a:normAutofit/>
          </a:bodyPr>
          <a:lstStyle/>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Kiểm thử đường cơ bản - Đồ thị dòng</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Kiểm thử dựa trên luồng điều khiển</a:t>
            </a:r>
            <a:endParaRPr sz="3600">
              <a:solidFill>
                <a:srgbClr val="333333"/>
              </a:solidFill>
              <a:highlight>
                <a:schemeClr val="lt1"/>
              </a:highlight>
              <a:latin typeface="Quattrocento Sans"/>
              <a:ea typeface="Quattrocento Sans"/>
              <a:cs typeface="Quattrocento Sans"/>
              <a:sym typeface="Quattrocento Sans"/>
            </a:endParaRPr>
          </a:p>
        </p:txBody>
      </p:sp>
      <p:sp>
        <p:nvSpPr>
          <p:cNvPr id="574" name="Google Shape;574;g115e76f5ad1_0_958"/>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Một số kỹ thuật kiểm thử hộp trắng</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73">
                                            <p:txEl>
                                              <p:pRg st="0" end="0"/>
                                            </p:txEl>
                                          </p:spTgt>
                                        </p:tgtEl>
                                        <p:attrNameLst>
                                          <p:attrName>style.visibility</p:attrName>
                                        </p:attrNameLst>
                                      </p:cBhvr>
                                      <p:to>
                                        <p:strVal val="visible"/>
                                      </p:to>
                                    </p:set>
                                    <p:anim calcmode="lin" valueType="num">
                                      <p:cBhvr additive="base">
                                        <p:cTn id="7" dur="1000"/>
                                        <p:tgtEl>
                                          <p:spTgt spid="573">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73">
                                            <p:txEl>
                                              <p:pRg st="1" end="1"/>
                                            </p:txEl>
                                          </p:spTgt>
                                        </p:tgtEl>
                                        <p:attrNameLst>
                                          <p:attrName>style.visibility</p:attrName>
                                        </p:attrNameLst>
                                      </p:cBhvr>
                                      <p:to>
                                        <p:strVal val="visible"/>
                                      </p:to>
                                    </p:set>
                                    <p:anim calcmode="lin" valueType="num">
                                      <p:cBhvr additive="base">
                                        <p:cTn id="12" dur="1000"/>
                                        <p:tgtEl>
                                          <p:spTgt spid="573">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11613d185f0_0_26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basis path techniques</a:t>
            </a:r>
            <a:endParaRPr/>
          </a:p>
        </p:txBody>
      </p:sp>
      <p:sp>
        <p:nvSpPr>
          <p:cNvPr id="580" name="Google Shape;580;g11613d185f0_0_262"/>
          <p:cNvSpPr txBox="1"/>
          <p:nvPr/>
        </p:nvSpPr>
        <p:spPr>
          <a:xfrm>
            <a:off x="617100" y="1701675"/>
            <a:ext cx="11498100" cy="50835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Được McCabe đưa ra vào năm 1976</a:t>
            </a:r>
            <a:endParaRPr sz="3600">
              <a:solidFill>
                <a:schemeClr val="dk1"/>
              </a:solidFill>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Là phương pháp thiết kế test case đảm bảo rằng tất cả các independent path trong một code module đều được thực thi ít nhất một lần</a:t>
            </a:r>
            <a:endParaRPr sz="3600">
              <a:solidFill>
                <a:schemeClr val="dk1"/>
              </a:solidFill>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a:solidFill>
                  <a:srgbClr val="4A86E8"/>
                </a:solidFill>
                <a:latin typeface="Quattrocento Sans"/>
                <a:ea typeface="Quattrocento Sans"/>
                <a:cs typeface="Quattrocento Sans"/>
                <a:sym typeface="Quattrocento Sans"/>
              </a:rPr>
              <a:t>Independent path</a:t>
            </a:r>
            <a:r>
              <a:rPr lang="en-US" sz="3600">
                <a:solidFill>
                  <a:schemeClr val="dk1"/>
                </a:solidFill>
                <a:latin typeface="Quattrocento Sans"/>
                <a:ea typeface="Quattrocento Sans"/>
                <a:cs typeface="Quattrocento Sans"/>
                <a:sym typeface="Quattrocento Sans"/>
              </a:rPr>
              <a:t>: là bất kỳ path nào trong code mà bổ sung vào ít nhất một tập các lệnh xử lý hay một biểu thức điều kiện</a:t>
            </a:r>
            <a:endParaRPr sz="3600">
              <a:solidFill>
                <a:schemeClr val="dk1"/>
              </a:solidFill>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Cho biết số lượng test case tối thiểu cần phải thiết kế khi kiểm thử một code module</a:t>
            </a:r>
            <a:endParaRPr sz="3600">
              <a:solidFill>
                <a:srgbClr val="333333"/>
              </a:solidFill>
              <a:highlight>
                <a:schemeClr val="lt1"/>
              </a:highlight>
              <a:latin typeface="Quattrocento Sans"/>
              <a:ea typeface="Quattrocento Sans"/>
              <a:cs typeface="Quattrocento Sans"/>
              <a:sym typeface="Quattrocento Sans"/>
            </a:endParaRPr>
          </a:p>
        </p:txBody>
      </p:sp>
      <p:sp>
        <p:nvSpPr>
          <p:cNvPr id="581" name="Google Shape;581;g11613d185f0_0_262"/>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Kỹ thuật kiểm thử đường cơ bản - Đồ thị dòng</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80">
                                            <p:txEl>
                                              <p:pRg st="0" end="0"/>
                                            </p:txEl>
                                          </p:spTgt>
                                        </p:tgtEl>
                                        <p:attrNameLst>
                                          <p:attrName>style.visibility</p:attrName>
                                        </p:attrNameLst>
                                      </p:cBhvr>
                                      <p:to>
                                        <p:strVal val="visible"/>
                                      </p:to>
                                    </p:set>
                                    <p:anim calcmode="lin" valueType="num">
                                      <p:cBhvr additive="base">
                                        <p:cTn id="7" dur="1000"/>
                                        <p:tgtEl>
                                          <p:spTgt spid="580">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80">
                                            <p:txEl>
                                              <p:pRg st="1" end="1"/>
                                            </p:txEl>
                                          </p:spTgt>
                                        </p:tgtEl>
                                        <p:attrNameLst>
                                          <p:attrName>style.visibility</p:attrName>
                                        </p:attrNameLst>
                                      </p:cBhvr>
                                      <p:to>
                                        <p:strVal val="visible"/>
                                      </p:to>
                                    </p:set>
                                    <p:anim calcmode="lin" valueType="num">
                                      <p:cBhvr additive="base">
                                        <p:cTn id="12" dur="1000"/>
                                        <p:tgtEl>
                                          <p:spTgt spid="580">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80">
                                            <p:txEl>
                                              <p:pRg st="2" end="2"/>
                                            </p:txEl>
                                          </p:spTgt>
                                        </p:tgtEl>
                                        <p:attrNameLst>
                                          <p:attrName>style.visibility</p:attrName>
                                        </p:attrNameLst>
                                      </p:cBhvr>
                                      <p:to>
                                        <p:strVal val="visible"/>
                                      </p:to>
                                    </p:set>
                                    <p:anim calcmode="lin" valueType="num">
                                      <p:cBhvr additive="base">
                                        <p:cTn id="17" dur="1000"/>
                                        <p:tgtEl>
                                          <p:spTgt spid="580">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580">
                                            <p:txEl>
                                              <p:pRg st="3" end="3"/>
                                            </p:txEl>
                                          </p:spTgt>
                                        </p:tgtEl>
                                        <p:attrNameLst>
                                          <p:attrName>style.visibility</p:attrName>
                                        </p:attrNameLst>
                                      </p:cBhvr>
                                      <p:to>
                                        <p:strVal val="visible"/>
                                      </p:to>
                                    </p:set>
                                    <p:anim calcmode="lin" valueType="num">
                                      <p:cBhvr additive="base">
                                        <p:cTn id="22" dur="1000"/>
                                        <p:tgtEl>
                                          <p:spTgt spid="580">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g115e76f5ad1_0_975"/>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basis path techniques</a:t>
            </a:r>
            <a:endParaRPr/>
          </a:p>
        </p:txBody>
      </p:sp>
      <p:sp>
        <p:nvSpPr>
          <p:cNvPr id="587" name="Google Shape;587;g115e76f5ad1_0_975"/>
          <p:cNvSpPr txBox="1"/>
          <p:nvPr/>
        </p:nvSpPr>
        <p:spPr>
          <a:xfrm>
            <a:off x="617100" y="883075"/>
            <a:ext cx="11574900" cy="5974800"/>
          </a:xfrm>
          <a:prstGeom prst="rect">
            <a:avLst/>
          </a:prstGeom>
          <a:noFill/>
          <a:ln>
            <a:noFill/>
          </a:ln>
        </p:spPr>
        <p:txBody>
          <a:bodyPr spcFirstLastPara="1" wrap="square" lIns="91425" tIns="45700" rIns="91425" bIns="45700" anchor="t" anchorCtr="0">
            <a:normAutofit/>
          </a:bodyPr>
          <a:lstStyle/>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Cấu tạo đồ thị dòng gồm 2 loại thành phần : các nút và các cung nối kết giữa chúng.</a:t>
            </a:r>
            <a:endParaRPr sz="3600">
              <a:solidFill>
                <a:srgbClr val="333333"/>
              </a:solidFill>
              <a:highlight>
                <a:schemeClr val="lt1"/>
              </a:highlight>
              <a:latin typeface="Quattrocento Sans"/>
              <a:ea typeface="Quattrocento Sans"/>
              <a:cs typeface="Quattrocento Sans"/>
              <a:sym typeface="Quattrocento Sans"/>
            </a:endParaRPr>
          </a:p>
          <a:p>
            <a:pPr marL="1143000" lvl="2" indent="-33020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Các nút trong đồ thị dòng: </a:t>
            </a:r>
            <a:endParaRPr sz="3600">
              <a:solidFill>
                <a:srgbClr val="333333"/>
              </a:solidFill>
              <a:highlight>
                <a:schemeClr val="lt1"/>
              </a:highlight>
              <a:latin typeface="Quattrocento Sans"/>
              <a:ea typeface="Quattrocento Sans"/>
              <a:cs typeface="Quattrocento Sans"/>
              <a:sym typeface="Quattrocento Sans"/>
            </a:endParaRPr>
          </a:p>
          <a:p>
            <a:pPr marL="0" lvl="0" indent="0" algn="l" rtl="0">
              <a:spcBef>
                <a:spcPts val="480"/>
              </a:spcBef>
              <a:spcAft>
                <a:spcPts val="0"/>
              </a:spcAft>
              <a:buNone/>
            </a:pPr>
            <a:endParaRPr sz="3600">
              <a:solidFill>
                <a:srgbClr val="333333"/>
              </a:solidFill>
              <a:highlight>
                <a:schemeClr val="lt1"/>
              </a:highlight>
              <a:latin typeface="Quattrocento Sans"/>
              <a:ea typeface="Quattrocento Sans"/>
              <a:cs typeface="Quattrocento Sans"/>
              <a:sym typeface="Quattrocento Sans"/>
            </a:endParaRPr>
          </a:p>
        </p:txBody>
      </p:sp>
      <p:pic>
        <p:nvPicPr>
          <p:cNvPr id="588" name="Google Shape;588;g115e76f5ad1_0_975"/>
          <p:cNvPicPr preferRelativeResize="0"/>
          <p:nvPr/>
        </p:nvPicPr>
        <p:blipFill>
          <a:blip r:embed="rId3">
            <a:alphaModFix/>
          </a:blip>
          <a:stretch>
            <a:fillRect/>
          </a:stretch>
        </p:blipFill>
        <p:spPr>
          <a:xfrm>
            <a:off x="1327575" y="3249900"/>
            <a:ext cx="10153800" cy="1770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87">
                                            <p:txEl>
                                              <p:pRg st="0" end="0"/>
                                            </p:txEl>
                                          </p:spTgt>
                                        </p:tgtEl>
                                        <p:attrNameLst>
                                          <p:attrName>style.visibility</p:attrName>
                                        </p:attrNameLst>
                                      </p:cBhvr>
                                      <p:to>
                                        <p:strVal val="visible"/>
                                      </p:to>
                                    </p:set>
                                    <p:anim calcmode="lin" valueType="num">
                                      <p:cBhvr additive="base">
                                        <p:cTn id="7" dur="1000"/>
                                        <p:tgtEl>
                                          <p:spTgt spid="587">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87">
                                            <p:txEl>
                                              <p:pRg st="1" end="1"/>
                                            </p:txEl>
                                          </p:spTgt>
                                        </p:tgtEl>
                                        <p:attrNameLst>
                                          <p:attrName>style.visibility</p:attrName>
                                        </p:attrNameLst>
                                      </p:cBhvr>
                                      <p:to>
                                        <p:strVal val="visible"/>
                                      </p:to>
                                    </p:set>
                                    <p:anim calcmode="lin" valueType="num">
                                      <p:cBhvr additive="base">
                                        <p:cTn id="12" dur="1000"/>
                                        <p:tgtEl>
                                          <p:spTgt spid="587">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87">
                                            <p:txEl>
                                              <p:pRg st="2" end="2"/>
                                            </p:txEl>
                                          </p:spTgt>
                                        </p:tgtEl>
                                        <p:attrNameLst>
                                          <p:attrName>style.visibility</p:attrName>
                                        </p:attrNameLst>
                                      </p:cBhvr>
                                      <p:to>
                                        <p:strVal val="visible"/>
                                      </p:to>
                                    </p:set>
                                    <p:anim calcmode="lin" valueType="num">
                                      <p:cBhvr additive="base">
                                        <p:cTn id="17" dur="1000"/>
                                        <p:tgtEl>
                                          <p:spTgt spid="587">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g115e76f5ad1_0_98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basis path techniques</a:t>
            </a:r>
            <a:endParaRPr/>
          </a:p>
        </p:txBody>
      </p:sp>
      <p:sp>
        <p:nvSpPr>
          <p:cNvPr id="594" name="Google Shape;594;g115e76f5ad1_0_984"/>
          <p:cNvSpPr txBox="1"/>
          <p:nvPr/>
        </p:nvSpPr>
        <p:spPr>
          <a:xfrm>
            <a:off x="617100" y="883075"/>
            <a:ext cx="11574900" cy="5974800"/>
          </a:xfrm>
          <a:prstGeom prst="rect">
            <a:avLst/>
          </a:prstGeom>
          <a:noFill/>
          <a:ln>
            <a:noFill/>
          </a:ln>
        </p:spPr>
        <p:txBody>
          <a:bodyPr spcFirstLastPara="1" wrap="square" lIns="91425" tIns="45700" rIns="91425" bIns="45700" anchor="t" anchorCtr="0">
            <a:normAutofit/>
          </a:bodyPr>
          <a:lstStyle/>
          <a:p>
            <a:pPr marL="1143000" lvl="2" indent="-33020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Các cung nối kết trong đồ thị dòng </a:t>
            </a:r>
            <a:endParaRPr sz="3600">
              <a:solidFill>
                <a:srgbClr val="333333"/>
              </a:solidFill>
              <a:highlight>
                <a:schemeClr val="lt1"/>
              </a:highlight>
              <a:latin typeface="Quattrocento Sans"/>
              <a:ea typeface="Quattrocento Sans"/>
              <a:cs typeface="Quattrocento Sans"/>
              <a:sym typeface="Quattrocento Sans"/>
            </a:endParaRPr>
          </a:p>
        </p:txBody>
      </p:sp>
      <p:pic>
        <p:nvPicPr>
          <p:cNvPr id="595" name="Google Shape;595;g115e76f5ad1_0_984"/>
          <p:cNvPicPr preferRelativeResize="0"/>
          <p:nvPr/>
        </p:nvPicPr>
        <p:blipFill>
          <a:blip r:embed="rId3">
            <a:alphaModFix/>
          </a:blip>
          <a:stretch>
            <a:fillRect/>
          </a:stretch>
        </p:blipFill>
        <p:spPr>
          <a:xfrm>
            <a:off x="2235200" y="1629400"/>
            <a:ext cx="7114975" cy="49124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94">
                                            <p:txEl>
                                              <p:pRg st="0" end="0"/>
                                            </p:txEl>
                                          </p:spTgt>
                                        </p:tgtEl>
                                        <p:attrNameLst>
                                          <p:attrName>style.visibility</p:attrName>
                                        </p:attrNameLst>
                                      </p:cBhvr>
                                      <p:to>
                                        <p:strVal val="visible"/>
                                      </p:to>
                                    </p:set>
                                    <p:anim calcmode="lin" valueType="num">
                                      <p:cBhvr additive="base">
                                        <p:cTn id="7" dur="1000"/>
                                        <p:tgtEl>
                                          <p:spTgt spid="594">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g11613d185f0_0_8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basis path techniques</a:t>
            </a:r>
            <a:endParaRPr/>
          </a:p>
        </p:txBody>
      </p:sp>
      <p:sp>
        <p:nvSpPr>
          <p:cNvPr id="601" name="Google Shape;601;g11613d185f0_0_82"/>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Các bước thực hiện</a:t>
            </a:r>
            <a:endParaRPr sz="4000">
              <a:solidFill>
                <a:schemeClr val="dk1"/>
              </a:solidFill>
              <a:latin typeface="Quattrocento Sans"/>
              <a:ea typeface="Quattrocento Sans"/>
              <a:cs typeface="Quattrocento Sans"/>
              <a:sym typeface="Quattrocento Sans"/>
            </a:endParaRPr>
          </a:p>
        </p:txBody>
      </p:sp>
      <p:sp>
        <p:nvSpPr>
          <p:cNvPr id="602" name="Google Shape;602;g11613d185f0_0_82"/>
          <p:cNvSpPr txBox="1"/>
          <p:nvPr/>
        </p:nvSpPr>
        <p:spPr>
          <a:xfrm>
            <a:off x="617100" y="1737550"/>
            <a:ext cx="11574900" cy="50295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Bước 1: Xây dựng đồ thị luồng điều khiển</a:t>
            </a:r>
            <a:endParaRPr sz="360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Bước 2: Tính toán độ phức tạp Cyclomatic</a:t>
            </a:r>
            <a:endParaRPr sz="360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Bước 3: Từ bước 2 chọn được các tập path cơ sở cần test</a:t>
            </a:r>
            <a:endParaRPr sz="360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Bước 4: Thực hiện kiểm tra từng path trong tập path cơ sở</a:t>
            </a:r>
            <a:endParaRPr sz="3600">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g115e76f5ad1_0_99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basis path techniques</a:t>
            </a:r>
            <a:endParaRPr/>
          </a:p>
        </p:txBody>
      </p:sp>
      <p:sp>
        <p:nvSpPr>
          <p:cNvPr id="608" name="Google Shape;608;g115e76f5ad1_0_998"/>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Ví dụ kỹ thuật kiểm thử đường cơ sở</a:t>
            </a:r>
            <a:endParaRPr sz="4000">
              <a:solidFill>
                <a:schemeClr val="dk1"/>
              </a:solidFill>
              <a:latin typeface="Quattrocento Sans"/>
              <a:ea typeface="Quattrocento Sans"/>
              <a:cs typeface="Quattrocento Sans"/>
              <a:sym typeface="Quattrocento Sans"/>
            </a:endParaRPr>
          </a:p>
        </p:txBody>
      </p:sp>
      <p:sp>
        <p:nvSpPr>
          <p:cNvPr id="609" name="Google Shape;609;g115e76f5ad1_0_998"/>
          <p:cNvSpPr txBox="1"/>
          <p:nvPr/>
        </p:nvSpPr>
        <p:spPr>
          <a:xfrm>
            <a:off x="617100" y="1737550"/>
            <a:ext cx="10965300" cy="5083500"/>
          </a:xfrm>
          <a:prstGeom prst="rect">
            <a:avLst/>
          </a:prstGeom>
          <a:noFill/>
          <a:ln>
            <a:noFill/>
          </a:ln>
        </p:spPr>
        <p:txBody>
          <a:bodyPr spcFirstLastPara="1" wrap="square" lIns="91425" tIns="45700" rIns="91425" bIns="45700" anchor="t" anchorCtr="0">
            <a:normAutofit/>
          </a:bodyPr>
          <a:lstStyle/>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Bước 1: Chúng ta xây dựng đồ thị luồng điều khiển của chương trình từ việc phân tích source code.</a:t>
            </a:r>
            <a:endParaRPr sz="3600">
              <a:solidFill>
                <a:srgbClr val="333333"/>
              </a:solidFill>
              <a:highlight>
                <a:schemeClr val="lt1"/>
              </a:highlight>
              <a:latin typeface="Quattrocento Sans"/>
              <a:ea typeface="Quattrocento Sans"/>
              <a:cs typeface="Quattrocento Sans"/>
              <a:sym typeface="Quattrocento Sans"/>
            </a:endParaRPr>
          </a:p>
          <a:p>
            <a:pPr marL="742950" lvl="0" indent="0" algn="l" rtl="0">
              <a:spcBef>
                <a:spcPts val="480"/>
              </a:spcBef>
              <a:spcAft>
                <a:spcPts val="0"/>
              </a:spcAft>
              <a:buNone/>
            </a:pPr>
            <a:r>
              <a:rPr lang="en-US" sz="3600">
                <a:solidFill>
                  <a:srgbClr val="333333"/>
                </a:solidFill>
                <a:highlight>
                  <a:schemeClr val="lt1"/>
                </a:highlight>
                <a:latin typeface="Quattrocento Sans"/>
                <a:ea typeface="Quattrocento Sans"/>
                <a:cs typeface="Quattrocento Sans"/>
                <a:sym typeface="Quattrocento Sans"/>
              </a:rPr>
              <a:t>Ví dụ : Đồ thị luồng điều khiển của chương trình có dạng như hình dưới.</a:t>
            </a:r>
            <a:endParaRPr sz="3600">
              <a:solidFill>
                <a:srgbClr val="333333"/>
              </a:solidFill>
              <a:highlight>
                <a:schemeClr val="lt1"/>
              </a:highlight>
              <a:latin typeface="Quattrocento Sans"/>
              <a:ea typeface="Quattrocento Sans"/>
              <a:cs typeface="Quattrocento Sans"/>
              <a:sym typeface="Quattrocento Sans"/>
            </a:endParaRPr>
          </a:p>
        </p:txBody>
      </p:sp>
      <p:pic>
        <p:nvPicPr>
          <p:cNvPr id="610" name="Google Shape;610;g115e76f5ad1_0_998"/>
          <p:cNvPicPr preferRelativeResize="0"/>
          <p:nvPr/>
        </p:nvPicPr>
        <p:blipFill>
          <a:blip r:embed="rId3">
            <a:alphaModFix/>
          </a:blip>
          <a:stretch>
            <a:fillRect/>
          </a:stretch>
        </p:blipFill>
        <p:spPr>
          <a:xfrm>
            <a:off x="6531210" y="3535502"/>
            <a:ext cx="4403790" cy="32855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g115e76f5ad1_0_101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basis path techniques</a:t>
            </a:r>
            <a:endParaRPr/>
          </a:p>
        </p:txBody>
      </p:sp>
      <p:sp>
        <p:nvSpPr>
          <p:cNvPr id="616" name="Google Shape;616;g115e76f5ad1_0_1018"/>
          <p:cNvSpPr txBox="1"/>
          <p:nvPr/>
        </p:nvSpPr>
        <p:spPr>
          <a:xfrm>
            <a:off x="613350" y="887250"/>
            <a:ext cx="10968900" cy="5874600"/>
          </a:xfrm>
          <a:prstGeom prst="rect">
            <a:avLst/>
          </a:prstGeom>
          <a:noFill/>
          <a:ln>
            <a:noFill/>
          </a:ln>
        </p:spPr>
        <p:txBody>
          <a:bodyPr spcFirstLastPara="1" wrap="square" lIns="91425" tIns="45700" rIns="91425" bIns="45700" anchor="t" anchorCtr="0">
            <a:normAutofit/>
          </a:bodyPr>
          <a:lstStyle/>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Từ đồ thị luồng điều khiển, chúng ta thu được đồ thị dòng bằng cách:</a:t>
            </a:r>
            <a:endParaRPr sz="3600">
              <a:solidFill>
                <a:srgbClr val="333333"/>
              </a:solidFill>
              <a:highlight>
                <a:schemeClr val="lt1"/>
              </a:highlight>
              <a:latin typeface="Quattrocento Sans"/>
              <a:ea typeface="Quattrocento Sans"/>
              <a:cs typeface="Quattrocento Sans"/>
              <a:sym typeface="Quattrocento Sans"/>
            </a:endParaRPr>
          </a:p>
          <a:p>
            <a:pPr marL="1143000" lvl="2" indent="-33020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Bước 1: Gộp các lệnh tuần tự , có nghĩa là gộp các nút mà từ nút này luôn đi qua nút kia.</a:t>
            </a:r>
            <a:endParaRPr sz="3600">
              <a:solidFill>
                <a:srgbClr val="333333"/>
              </a:solidFill>
              <a:highlight>
                <a:schemeClr val="lt1"/>
              </a:highlight>
              <a:latin typeface="Quattrocento Sans"/>
              <a:ea typeface="Quattrocento Sans"/>
              <a:cs typeface="Quattrocento Sans"/>
              <a:sym typeface="Quattrocento Sans"/>
            </a:endParaRPr>
          </a:p>
          <a:p>
            <a:pPr marL="1143000" lvl="2" indent="-33020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Bước 2: Thay lệnh rẽ nhánh và điểm kết thúc của các đường điều khiển bằng 1 nút vị tự(</a:t>
            </a:r>
            <a:r>
              <a:rPr lang="en-US" sz="3600" b="1">
                <a:solidFill>
                  <a:srgbClr val="333333"/>
                </a:solidFill>
                <a:highlight>
                  <a:schemeClr val="lt1"/>
                </a:highlight>
                <a:latin typeface="Quattrocento Sans"/>
                <a:ea typeface="Quattrocento Sans"/>
                <a:cs typeface="Quattrocento Sans"/>
                <a:sym typeface="Quattrocento Sans"/>
              </a:rPr>
              <a:t>nút vị tự là nút rẽ nhánh hoặc nút kết thúc rẽ nhánh</a:t>
            </a:r>
            <a:r>
              <a:rPr lang="en-US" sz="3600">
                <a:solidFill>
                  <a:srgbClr val="333333"/>
                </a:solidFill>
                <a:highlight>
                  <a:schemeClr val="lt1"/>
                </a:highlight>
                <a:latin typeface="Quattrocento Sans"/>
                <a:ea typeface="Quattrocento Sans"/>
                <a:cs typeface="Quattrocento Sans"/>
                <a:sym typeface="Quattrocento Sans"/>
              </a:rPr>
              <a:t>).</a:t>
            </a:r>
            <a:endParaRPr sz="360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g115e76f5ad1_0_100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basis path techniques</a:t>
            </a:r>
            <a:endParaRPr/>
          </a:p>
        </p:txBody>
      </p:sp>
      <p:sp>
        <p:nvSpPr>
          <p:cNvPr id="622" name="Google Shape;622;g115e76f5ad1_0_1008"/>
          <p:cNvSpPr txBox="1"/>
          <p:nvPr/>
        </p:nvSpPr>
        <p:spPr>
          <a:xfrm>
            <a:off x="613350" y="887250"/>
            <a:ext cx="10968900" cy="5874600"/>
          </a:xfrm>
          <a:prstGeom prst="rect">
            <a:avLst/>
          </a:prstGeom>
          <a:noFill/>
          <a:ln>
            <a:noFill/>
          </a:ln>
        </p:spPr>
        <p:txBody>
          <a:bodyPr spcFirstLastPara="1" wrap="square" lIns="91425" tIns="45700" rIns="91425" bIns="45700" anchor="t" anchorCtr="0">
            <a:normAutofit/>
          </a:bodyPr>
          <a:lstStyle/>
          <a:p>
            <a:pPr marL="0" lvl="0" indent="0" algn="l" rtl="0">
              <a:spcBef>
                <a:spcPts val="480"/>
              </a:spcBef>
              <a:spcAft>
                <a:spcPts val="0"/>
              </a:spcAft>
              <a:buNone/>
            </a:pPr>
            <a:r>
              <a:rPr lang="en-US" sz="3100">
                <a:solidFill>
                  <a:srgbClr val="333333"/>
                </a:solidFill>
                <a:highlight>
                  <a:schemeClr val="lt1"/>
                </a:highlight>
                <a:latin typeface="Quattrocento Sans"/>
                <a:ea typeface="Quattrocento Sans"/>
                <a:cs typeface="Quattrocento Sans"/>
                <a:sym typeface="Quattrocento Sans"/>
              </a:rPr>
              <a:t>Kết quả</a:t>
            </a:r>
            <a:endParaRPr sz="3100">
              <a:solidFill>
                <a:srgbClr val="333333"/>
              </a:solidFill>
              <a:highlight>
                <a:schemeClr val="lt1"/>
              </a:highlight>
              <a:latin typeface="Quattrocento Sans"/>
              <a:ea typeface="Quattrocento Sans"/>
              <a:cs typeface="Quattrocento Sans"/>
              <a:sym typeface="Quattrocento Sans"/>
            </a:endParaRPr>
          </a:p>
        </p:txBody>
      </p:sp>
      <p:pic>
        <p:nvPicPr>
          <p:cNvPr id="623" name="Google Shape;623;g115e76f5ad1_0_1008"/>
          <p:cNvPicPr preferRelativeResize="0"/>
          <p:nvPr/>
        </p:nvPicPr>
        <p:blipFill>
          <a:blip r:embed="rId3">
            <a:alphaModFix/>
          </a:blip>
          <a:stretch>
            <a:fillRect/>
          </a:stretch>
        </p:blipFill>
        <p:spPr>
          <a:xfrm>
            <a:off x="2235200" y="1080674"/>
            <a:ext cx="8712820" cy="3794500"/>
          </a:xfrm>
          <a:prstGeom prst="rect">
            <a:avLst/>
          </a:prstGeom>
          <a:noFill/>
          <a:ln>
            <a:noFill/>
          </a:ln>
        </p:spPr>
      </p:pic>
      <p:sp>
        <p:nvSpPr>
          <p:cNvPr id="624" name="Google Shape;624;g115e76f5ad1_0_1008"/>
          <p:cNvSpPr txBox="1"/>
          <p:nvPr/>
        </p:nvSpPr>
        <p:spPr>
          <a:xfrm>
            <a:off x="613350" y="4875175"/>
            <a:ext cx="11392800" cy="1982700"/>
          </a:xfrm>
          <a:prstGeom prst="rect">
            <a:avLst/>
          </a:prstGeom>
          <a:noFill/>
          <a:ln>
            <a:noFill/>
          </a:ln>
        </p:spPr>
        <p:txBody>
          <a:bodyPr spcFirstLastPara="1" wrap="square" lIns="91425" tIns="45700" rIns="91425" bIns="45700" anchor="t" anchorCtr="0">
            <a:normAutofit/>
          </a:bodyPr>
          <a:lstStyle/>
          <a:p>
            <a:pPr marL="0" lvl="0" indent="0" algn="l" rtl="0">
              <a:spcBef>
                <a:spcPts val="480"/>
              </a:spcBef>
              <a:spcAft>
                <a:spcPts val="0"/>
              </a:spcAft>
              <a:buNone/>
            </a:pPr>
            <a:r>
              <a:rPr lang="en-US" sz="3100">
                <a:solidFill>
                  <a:srgbClr val="333333"/>
                </a:solidFill>
                <a:highlight>
                  <a:schemeClr val="lt1"/>
                </a:highlight>
                <a:latin typeface="Quattrocento Sans"/>
                <a:ea typeface="Quattrocento Sans"/>
                <a:cs typeface="Quattrocento Sans"/>
                <a:sym typeface="Quattrocento Sans"/>
              </a:rPr>
              <a:t>Ở ví dụ trên, ta thấy nút 2 và 3 có thể ghép được với nhau vì dòng chảy từ 2 luôn luôn đi qua 3, tương tự cho nút 4 và 5, và cũng tương tự cho nút 9 và 10</a:t>
            </a:r>
            <a:endParaRPr sz="310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g11613d185f0_0_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basis path techniques</a:t>
            </a:r>
            <a:endParaRPr/>
          </a:p>
        </p:txBody>
      </p:sp>
      <p:sp>
        <p:nvSpPr>
          <p:cNvPr id="630" name="Google Shape;630;g11613d185f0_0_8"/>
          <p:cNvSpPr txBox="1"/>
          <p:nvPr/>
        </p:nvSpPr>
        <p:spPr>
          <a:xfrm>
            <a:off x="613350" y="887250"/>
            <a:ext cx="7002300" cy="5874600"/>
          </a:xfrm>
          <a:prstGeom prst="rect">
            <a:avLst/>
          </a:prstGeom>
          <a:noFill/>
          <a:ln>
            <a:noFill/>
          </a:ln>
        </p:spPr>
        <p:txBody>
          <a:bodyPr spcFirstLastPara="1" wrap="square" lIns="91425" tIns="45700" rIns="91425" bIns="45700" anchor="t" anchorCtr="0">
            <a:normAutofit/>
          </a:bodyPr>
          <a:lstStyle/>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Sau khi biến đổi từ đồ thị luồng điều khiển, đồ thị dòng có cấu trúc:</a:t>
            </a:r>
            <a:endParaRPr sz="3600">
              <a:solidFill>
                <a:srgbClr val="333333"/>
              </a:solidFill>
              <a:highlight>
                <a:schemeClr val="lt1"/>
              </a:highlight>
              <a:latin typeface="Quattrocento Sans"/>
              <a:ea typeface="Quattrocento Sans"/>
              <a:cs typeface="Quattrocento Sans"/>
              <a:sym typeface="Quattrocento Sans"/>
            </a:endParaRPr>
          </a:p>
          <a:p>
            <a:pPr marL="1143000" lvl="2" indent="-33020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Mỗi nút (hình tròn) biểu thị một hay một số lệnh tuần tự, hoặc thay cho điểm hội tụ các đường điều khiển.</a:t>
            </a:r>
            <a:endParaRPr sz="3600">
              <a:solidFill>
                <a:srgbClr val="333333"/>
              </a:solidFill>
              <a:highlight>
                <a:schemeClr val="lt1"/>
              </a:highlight>
              <a:latin typeface="Quattrocento Sans"/>
              <a:ea typeface="Quattrocento Sans"/>
              <a:cs typeface="Quattrocento Sans"/>
              <a:sym typeface="Quattrocento Sans"/>
            </a:endParaRPr>
          </a:p>
          <a:p>
            <a:pPr marL="1143000" lvl="2" indent="-33020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Mỗi cạnh nối hai nút biểu diễn dòng điều khiển</a:t>
            </a:r>
            <a:endParaRPr sz="3600">
              <a:solidFill>
                <a:srgbClr val="333333"/>
              </a:solidFill>
              <a:highlight>
                <a:schemeClr val="lt1"/>
              </a:highlight>
              <a:latin typeface="Quattrocento Sans"/>
              <a:ea typeface="Quattrocento Sans"/>
              <a:cs typeface="Quattrocento Sans"/>
              <a:sym typeface="Quattrocento Sans"/>
            </a:endParaRPr>
          </a:p>
        </p:txBody>
      </p:sp>
      <p:pic>
        <p:nvPicPr>
          <p:cNvPr id="631" name="Google Shape;631;g11613d185f0_0_8"/>
          <p:cNvPicPr preferRelativeResize="0"/>
          <p:nvPr/>
        </p:nvPicPr>
        <p:blipFill>
          <a:blip r:embed="rId3">
            <a:alphaModFix/>
          </a:blip>
          <a:stretch>
            <a:fillRect/>
          </a:stretch>
        </p:blipFill>
        <p:spPr>
          <a:xfrm>
            <a:off x="7403726" y="1656775"/>
            <a:ext cx="4412550" cy="33819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g11613d185f0_0_1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basis path techniques</a:t>
            </a:r>
            <a:endParaRPr/>
          </a:p>
        </p:txBody>
      </p:sp>
      <p:sp>
        <p:nvSpPr>
          <p:cNvPr id="637" name="Google Shape;637;g11613d185f0_0_17"/>
          <p:cNvSpPr txBox="1"/>
          <p:nvPr/>
        </p:nvSpPr>
        <p:spPr>
          <a:xfrm>
            <a:off x="613350" y="887250"/>
            <a:ext cx="10968900" cy="5874600"/>
          </a:xfrm>
          <a:prstGeom prst="rect">
            <a:avLst/>
          </a:prstGeom>
          <a:noFill/>
          <a:ln>
            <a:noFill/>
          </a:ln>
        </p:spPr>
        <p:txBody>
          <a:bodyPr spcFirstLastPara="1" wrap="square" lIns="91425" tIns="45700" rIns="91425" bIns="45700" anchor="t" anchorCtr="0">
            <a:normAutofit/>
          </a:bodyPr>
          <a:lstStyle/>
          <a:p>
            <a:pPr marL="742950" lvl="1" indent="-361950" algn="l" rtl="0">
              <a:spcBef>
                <a:spcPts val="48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Sau khi </a:t>
            </a:r>
            <a:r>
              <a:rPr lang="en-US" sz="3600" dirty="0" err="1">
                <a:solidFill>
                  <a:srgbClr val="333333"/>
                </a:solidFill>
                <a:highlight>
                  <a:schemeClr val="lt1"/>
                </a:highlight>
                <a:latin typeface="Quattrocento Sans"/>
                <a:ea typeface="Quattrocento Sans"/>
                <a:cs typeface="Quattrocento Sans"/>
                <a:sym typeface="Quattrocento Sans"/>
              </a:rPr>
              <a:t>biến</a:t>
            </a:r>
            <a:r>
              <a:rPr lang="en-US" sz="3600" dirty="0">
                <a:solidFill>
                  <a:srgbClr val="333333"/>
                </a:solidFill>
                <a:highlight>
                  <a:schemeClr val="lt1"/>
                </a:highlight>
                <a:latin typeface="Quattrocento Sans"/>
                <a:ea typeface="Quattrocento Sans"/>
                <a:cs typeface="Quattrocento Sans"/>
                <a:sym typeface="Quattrocento Sans"/>
              </a:rPr>
              <a:t> đổi từ đồ thị </a:t>
            </a:r>
            <a:r>
              <a:rPr lang="en-US" sz="3600" dirty="0" err="1">
                <a:solidFill>
                  <a:srgbClr val="333333"/>
                </a:solidFill>
                <a:highlight>
                  <a:schemeClr val="lt1"/>
                </a:highlight>
                <a:latin typeface="Quattrocento Sans"/>
                <a:ea typeface="Quattrocento Sans"/>
                <a:cs typeface="Quattrocento Sans"/>
                <a:sym typeface="Quattrocento Sans"/>
              </a:rPr>
              <a:t>luồng</a:t>
            </a:r>
            <a:r>
              <a:rPr lang="en-US" sz="3600" dirty="0">
                <a:solidFill>
                  <a:srgbClr val="333333"/>
                </a:solidFill>
                <a:highlight>
                  <a:schemeClr val="lt1"/>
                </a:highlight>
                <a:latin typeface="Quattrocento Sans"/>
                <a:ea typeface="Quattrocento Sans"/>
                <a:cs typeface="Quattrocento Sans"/>
                <a:sym typeface="Quattrocento Sans"/>
              </a:rPr>
              <a:t> điều </a:t>
            </a:r>
            <a:r>
              <a:rPr lang="en-US" sz="3600" dirty="0" err="1">
                <a:solidFill>
                  <a:srgbClr val="333333"/>
                </a:solidFill>
                <a:highlight>
                  <a:schemeClr val="lt1"/>
                </a:highlight>
                <a:latin typeface="Quattrocento Sans"/>
                <a:ea typeface="Quattrocento Sans"/>
                <a:cs typeface="Quattrocento Sans"/>
                <a:sym typeface="Quattrocento Sans"/>
              </a:rPr>
              <a:t>khiển</a:t>
            </a:r>
            <a:r>
              <a:rPr lang="en-US" sz="3600" dirty="0">
                <a:solidFill>
                  <a:srgbClr val="333333"/>
                </a:solidFill>
                <a:highlight>
                  <a:schemeClr val="lt1"/>
                </a:highlight>
                <a:latin typeface="Quattrocento Sans"/>
                <a:ea typeface="Quattrocento Sans"/>
                <a:cs typeface="Quattrocento Sans"/>
                <a:sym typeface="Quattrocento Sans"/>
              </a:rPr>
              <a:t>, đồ thị dòng có cấu trúc:</a:t>
            </a:r>
            <a:endParaRPr sz="3600" dirty="0">
              <a:solidFill>
                <a:srgbClr val="333333"/>
              </a:solidFill>
              <a:highlight>
                <a:schemeClr val="lt1"/>
              </a:highlight>
              <a:latin typeface="Quattrocento Sans"/>
              <a:ea typeface="Quattrocento Sans"/>
              <a:cs typeface="Quattrocento Sans"/>
              <a:sym typeface="Quattrocento Sans"/>
            </a:endParaRPr>
          </a:p>
          <a:p>
            <a:pPr marL="1143000" lvl="2" indent="-330200" algn="l" rtl="0">
              <a:spcBef>
                <a:spcPts val="48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9 nút (trong đó 5 nút là vị tự (màu đỏ) - Xin nhắc lại: nút vị tự là nút </a:t>
            </a:r>
            <a:r>
              <a:rPr lang="en-US" sz="3600" dirty="0" err="1">
                <a:solidFill>
                  <a:srgbClr val="333333"/>
                </a:solidFill>
                <a:highlight>
                  <a:schemeClr val="lt1"/>
                </a:highlight>
                <a:latin typeface="Quattrocento Sans"/>
                <a:ea typeface="Quattrocento Sans"/>
                <a:cs typeface="Quattrocento Sans"/>
                <a:sym typeface="Quattrocento Sans"/>
              </a:rPr>
              <a:t>rẽ</a:t>
            </a:r>
            <a:r>
              <a:rPr lang="en-US" sz="3600" dirty="0">
                <a:solidFill>
                  <a:srgbClr val="333333"/>
                </a:solidFill>
                <a:highlight>
                  <a:schemeClr val="lt1"/>
                </a:highlight>
                <a:latin typeface="Quattrocento Sans"/>
                <a:ea typeface="Quattrocento Sans"/>
                <a:cs typeface="Quattrocento Sans"/>
                <a:sym typeface="Quattrocento Sans"/>
              </a:rPr>
              <a:t> </a:t>
            </a:r>
            <a:r>
              <a:rPr lang="en-US" sz="3600" dirty="0" err="1">
                <a:solidFill>
                  <a:srgbClr val="333333"/>
                </a:solidFill>
                <a:highlight>
                  <a:schemeClr val="lt1"/>
                </a:highlight>
                <a:latin typeface="Quattrocento Sans"/>
                <a:ea typeface="Quattrocento Sans"/>
                <a:cs typeface="Quattrocento Sans"/>
                <a:sym typeface="Quattrocento Sans"/>
              </a:rPr>
              <a:t>nhánh</a:t>
            </a:r>
            <a:r>
              <a:rPr lang="en-US" sz="3600" dirty="0">
                <a:solidFill>
                  <a:srgbClr val="333333"/>
                </a:solidFill>
                <a:highlight>
                  <a:schemeClr val="lt1"/>
                </a:highlight>
                <a:latin typeface="Quattrocento Sans"/>
                <a:ea typeface="Quattrocento Sans"/>
                <a:cs typeface="Quattrocento Sans"/>
                <a:sym typeface="Quattrocento Sans"/>
              </a:rPr>
              <a:t> hoặc nút kết thúc </a:t>
            </a:r>
            <a:r>
              <a:rPr lang="en-US" sz="3600" dirty="0" err="1">
                <a:solidFill>
                  <a:srgbClr val="333333"/>
                </a:solidFill>
                <a:highlight>
                  <a:schemeClr val="lt1"/>
                </a:highlight>
                <a:latin typeface="Quattrocento Sans"/>
                <a:ea typeface="Quattrocento Sans"/>
                <a:cs typeface="Quattrocento Sans"/>
                <a:sym typeface="Quattrocento Sans"/>
              </a:rPr>
              <a:t>rẽ</a:t>
            </a:r>
            <a:r>
              <a:rPr lang="en-US" sz="3600" dirty="0">
                <a:solidFill>
                  <a:srgbClr val="333333"/>
                </a:solidFill>
                <a:highlight>
                  <a:schemeClr val="lt1"/>
                </a:highlight>
                <a:latin typeface="Quattrocento Sans"/>
                <a:ea typeface="Quattrocento Sans"/>
                <a:cs typeface="Quattrocento Sans"/>
                <a:sym typeface="Quattrocento Sans"/>
              </a:rPr>
              <a:t> </a:t>
            </a:r>
            <a:r>
              <a:rPr lang="en-US" sz="3600" dirty="0" err="1">
                <a:solidFill>
                  <a:srgbClr val="333333"/>
                </a:solidFill>
                <a:highlight>
                  <a:schemeClr val="lt1"/>
                </a:highlight>
                <a:latin typeface="Quattrocento Sans"/>
                <a:ea typeface="Quattrocento Sans"/>
                <a:cs typeface="Quattrocento Sans"/>
                <a:sym typeface="Quattrocento Sans"/>
              </a:rPr>
              <a:t>nhánh</a:t>
            </a:r>
            <a:r>
              <a:rPr lang="en-US" sz="3600" dirty="0">
                <a:solidFill>
                  <a:srgbClr val="333333"/>
                </a:solidFill>
                <a:highlight>
                  <a:schemeClr val="lt1"/>
                </a:highlight>
                <a:latin typeface="Quattrocento Sans"/>
                <a:ea typeface="Quattrocento Sans"/>
                <a:cs typeface="Quattrocento Sans"/>
                <a:sym typeface="Quattrocento Sans"/>
              </a:rPr>
              <a:t>)</a:t>
            </a:r>
            <a:endParaRPr sz="3600" dirty="0">
              <a:solidFill>
                <a:srgbClr val="333333"/>
              </a:solidFill>
              <a:highlight>
                <a:schemeClr val="lt1"/>
              </a:highlight>
              <a:latin typeface="Quattrocento Sans"/>
              <a:ea typeface="Quattrocento Sans"/>
              <a:cs typeface="Quattrocento Sans"/>
              <a:sym typeface="Quattrocento Sans"/>
            </a:endParaRPr>
          </a:p>
          <a:p>
            <a:pPr marL="1143000" lvl="2" indent="-330200" algn="l" rtl="0">
              <a:spcBef>
                <a:spcPts val="48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11 cung</a:t>
            </a:r>
            <a:endParaRPr sz="3600" dirty="0">
              <a:solidFill>
                <a:srgbClr val="333333"/>
              </a:solidFill>
              <a:highlight>
                <a:schemeClr val="lt1"/>
              </a:highlight>
              <a:latin typeface="Quattrocento Sans"/>
              <a:ea typeface="Quattrocento Sans"/>
              <a:cs typeface="Quattrocento Sans"/>
              <a:sym typeface="Quattrocento Sans"/>
            </a:endParaRPr>
          </a:p>
          <a:p>
            <a:pPr marL="1143000" lvl="2" indent="-330200" algn="l" rtl="0">
              <a:spcBef>
                <a:spcPts val="48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Chia mặt </a:t>
            </a:r>
            <a:r>
              <a:rPr lang="en-US" sz="3600" dirty="0" err="1">
                <a:solidFill>
                  <a:srgbClr val="333333"/>
                </a:solidFill>
                <a:highlight>
                  <a:schemeClr val="lt1"/>
                </a:highlight>
                <a:latin typeface="Quattrocento Sans"/>
                <a:ea typeface="Quattrocento Sans"/>
                <a:cs typeface="Quattrocento Sans"/>
                <a:sym typeface="Quattrocento Sans"/>
              </a:rPr>
              <a:t>phẳng</a:t>
            </a:r>
            <a:r>
              <a:rPr lang="en-US" sz="3600" dirty="0">
                <a:solidFill>
                  <a:srgbClr val="333333"/>
                </a:solidFill>
                <a:highlight>
                  <a:schemeClr val="lt1"/>
                </a:highlight>
                <a:latin typeface="Quattrocento Sans"/>
                <a:ea typeface="Quattrocento Sans"/>
                <a:cs typeface="Quattrocento Sans"/>
                <a:sym typeface="Quattrocento Sans"/>
              </a:rPr>
              <a:t> thành 4 </a:t>
            </a:r>
            <a:r>
              <a:rPr lang="en-US" sz="3600" dirty="0" err="1">
                <a:solidFill>
                  <a:srgbClr val="333333"/>
                </a:solidFill>
                <a:highlight>
                  <a:schemeClr val="lt1"/>
                </a:highlight>
                <a:latin typeface="Quattrocento Sans"/>
                <a:ea typeface="Quattrocento Sans"/>
                <a:cs typeface="Quattrocento Sans"/>
                <a:sym typeface="Quattrocento Sans"/>
              </a:rPr>
              <a:t>miền</a:t>
            </a:r>
            <a:r>
              <a:rPr lang="en-US" sz="3600" dirty="0">
                <a:solidFill>
                  <a:srgbClr val="333333"/>
                </a:solidFill>
                <a:highlight>
                  <a:schemeClr val="lt1"/>
                </a:highlight>
                <a:latin typeface="Quattrocento Sans"/>
                <a:ea typeface="Quattrocento Sans"/>
                <a:cs typeface="Quattrocento Sans"/>
                <a:sym typeface="Quattrocento Sans"/>
              </a:rPr>
              <a:t> (Số </a:t>
            </a:r>
            <a:r>
              <a:rPr lang="en-US" sz="3600" dirty="0" err="1">
                <a:solidFill>
                  <a:srgbClr val="333333"/>
                </a:solidFill>
                <a:highlight>
                  <a:schemeClr val="lt1"/>
                </a:highlight>
                <a:latin typeface="Quattrocento Sans"/>
                <a:ea typeface="Quattrocento Sans"/>
                <a:cs typeface="Quattrocento Sans"/>
                <a:sym typeface="Quattrocento Sans"/>
              </a:rPr>
              <a:t>miền</a:t>
            </a:r>
            <a:r>
              <a:rPr lang="en-US" sz="3600" dirty="0">
                <a:solidFill>
                  <a:srgbClr val="333333"/>
                </a:solidFill>
                <a:highlight>
                  <a:schemeClr val="lt1"/>
                </a:highlight>
                <a:latin typeface="Quattrocento Sans"/>
                <a:ea typeface="Quattrocento Sans"/>
                <a:cs typeface="Quattrocento Sans"/>
                <a:sym typeface="Quattrocento Sans"/>
              </a:rPr>
              <a:t> được xác định như hình trên, phần đánh số màu xanh </a:t>
            </a:r>
            <a:r>
              <a:rPr lang="en-US" sz="3600" dirty="0" err="1">
                <a:solidFill>
                  <a:srgbClr val="333333"/>
                </a:solidFill>
                <a:highlight>
                  <a:schemeClr val="lt1"/>
                </a:highlight>
                <a:latin typeface="Quattrocento Sans"/>
                <a:ea typeface="Quattrocento Sans"/>
                <a:cs typeface="Quattrocento Sans"/>
                <a:sym typeface="Quattrocento Sans"/>
              </a:rPr>
              <a:t>lá</a:t>
            </a:r>
            <a:r>
              <a:rPr lang="en-US" sz="3600" dirty="0">
                <a:solidFill>
                  <a:srgbClr val="333333"/>
                </a:solidFill>
                <a:highlight>
                  <a:schemeClr val="lt1"/>
                </a:highlight>
                <a:latin typeface="Quattrocento Sans"/>
                <a:ea typeface="Quattrocento Sans"/>
                <a:cs typeface="Quattrocento Sans"/>
                <a:sym typeface="Quattrocento Sans"/>
              </a:rPr>
              <a:t> cây)</a:t>
            </a:r>
            <a:endParaRPr sz="3600" dirty="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g115e76f5ad1_0_55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err="1"/>
              <a:t>blackbox</a:t>
            </a:r>
            <a:r>
              <a:rPr lang="en-US" dirty="0"/>
              <a:t> test techniques</a:t>
            </a:r>
            <a:endParaRPr dirty="0"/>
          </a:p>
        </p:txBody>
      </p:sp>
      <p:sp>
        <p:nvSpPr>
          <p:cNvPr id="247" name="Google Shape;247;g115e76f5ad1_0_550"/>
          <p:cNvSpPr txBox="1"/>
          <p:nvPr/>
        </p:nvSpPr>
        <p:spPr>
          <a:xfrm>
            <a:off x="308550" y="1701600"/>
            <a:ext cx="11574900" cy="5156400"/>
          </a:xfrm>
          <a:prstGeom prst="rect">
            <a:avLst/>
          </a:prstGeom>
          <a:noFill/>
          <a:ln>
            <a:noFill/>
          </a:ln>
        </p:spPr>
        <p:txBody>
          <a:bodyPr spcFirstLastPara="1" wrap="square" lIns="91425" tIns="45700" rIns="91425" bIns="45700" anchor="t" anchorCtr="0">
            <a:noAutofit/>
          </a:bodyPr>
          <a:lstStyle/>
          <a:p>
            <a:pPr marL="0" lvl="0" indent="0" algn="l" rtl="0">
              <a:spcBef>
                <a:spcPts val="480"/>
              </a:spcBef>
              <a:spcAft>
                <a:spcPts val="0"/>
              </a:spcAft>
              <a:buNone/>
            </a:pPr>
            <a:r>
              <a:rPr lang="en-US" sz="3300" dirty="0">
                <a:solidFill>
                  <a:srgbClr val="1B1B1B"/>
                </a:solidFill>
                <a:highlight>
                  <a:srgbClr val="FFFFFF"/>
                </a:highlight>
                <a:latin typeface="Quattrocento Sans"/>
                <a:ea typeface="Quattrocento Sans"/>
                <a:cs typeface="Quattrocento Sans"/>
                <a:sym typeface="Quattrocento Sans"/>
              </a:rPr>
              <a:t>Tài khoản tiết </a:t>
            </a:r>
            <a:r>
              <a:rPr lang="en-US" sz="3300" dirty="0" err="1">
                <a:solidFill>
                  <a:srgbClr val="1B1B1B"/>
                </a:solidFill>
                <a:highlight>
                  <a:srgbClr val="FFFFFF"/>
                </a:highlight>
                <a:latin typeface="Quattrocento Sans"/>
                <a:ea typeface="Quattrocento Sans"/>
                <a:cs typeface="Quattrocento Sans"/>
                <a:sym typeface="Quattrocento Sans"/>
              </a:rPr>
              <a:t>kiệm</a:t>
            </a:r>
            <a:r>
              <a:rPr lang="en-US" sz="3300" dirty="0">
                <a:solidFill>
                  <a:srgbClr val="1B1B1B"/>
                </a:solidFill>
                <a:highlight>
                  <a:srgbClr val="FFFFFF"/>
                </a:highlight>
                <a:latin typeface="Quattrocento Sans"/>
                <a:ea typeface="Quattrocento Sans"/>
                <a:cs typeface="Quattrocento Sans"/>
                <a:sym typeface="Quattrocento Sans"/>
              </a:rPr>
              <a:t> trong ngân hàng có </a:t>
            </a:r>
            <a:r>
              <a:rPr lang="en-US" sz="3300" dirty="0" err="1">
                <a:solidFill>
                  <a:srgbClr val="1B1B1B"/>
                </a:solidFill>
                <a:highlight>
                  <a:srgbClr val="FFFFFF"/>
                </a:highlight>
                <a:latin typeface="Quattrocento Sans"/>
                <a:ea typeface="Quattrocento Sans"/>
                <a:cs typeface="Quattrocento Sans"/>
                <a:sym typeface="Quattrocento Sans"/>
              </a:rPr>
              <a:t>tỷ</a:t>
            </a:r>
            <a:r>
              <a:rPr lang="en-US" sz="3300" dirty="0">
                <a:solidFill>
                  <a:srgbClr val="1B1B1B"/>
                </a:solidFill>
                <a:highlight>
                  <a:srgbClr val="FFFFFF"/>
                </a:highlight>
                <a:latin typeface="Quattrocento Sans"/>
                <a:ea typeface="Quattrocento Sans"/>
                <a:cs typeface="Quattrocento Sans"/>
                <a:sym typeface="Quattrocento Sans"/>
              </a:rPr>
              <a:t> </a:t>
            </a:r>
            <a:r>
              <a:rPr lang="en-US" sz="3300" dirty="0" err="1">
                <a:solidFill>
                  <a:srgbClr val="1B1B1B"/>
                </a:solidFill>
                <a:highlight>
                  <a:srgbClr val="FFFFFF"/>
                </a:highlight>
                <a:latin typeface="Quattrocento Sans"/>
                <a:ea typeface="Quattrocento Sans"/>
                <a:cs typeface="Quattrocento Sans"/>
                <a:sym typeface="Quattrocento Sans"/>
              </a:rPr>
              <a:t>lệ</a:t>
            </a:r>
            <a:r>
              <a:rPr lang="en-US" sz="3300" dirty="0">
                <a:solidFill>
                  <a:srgbClr val="1B1B1B"/>
                </a:solidFill>
                <a:highlight>
                  <a:srgbClr val="FFFFFF"/>
                </a:highlight>
                <a:latin typeface="Quattrocento Sans"/>
                <a:ea typeface="Quattrocento Sans"/>
                <a:cs typeface="Quattrocento Sans"/>
                <a:sym typeface="Quattrocento Sans"/>
              </a:rPr>
              <a:t> </a:t>
            </a:r>
            <a:r>
              <a:rPr lang="en-US" sz="3300" dirty="0" err="1">
                <a:solidFill>
                  <a:srgbClr val="1B1B1B"/>
                </a:solidFill>
                <a:highlight>
                  <a:srgbClr val="FFFFFF"/>
                </a:highlight>
                <a:latin typeface="Quattrocento Sans"/>
                <a:ea typeface="Quattrocento Sans"/>
                <a:cs typeface="Quattrocento Sans"/>
                <a:sym typeface="Quattrocento Sans"/>
              </a:rPr>
              <a:t>lãi</a:t>
            </a:r>
            <a:r>
              <a:rPr lang="en-US" sz="3300" dirty="0">
                <a:solidFill>
                  <a:srgbClr val="1B1B1B"/>
                </a:solidFill>
                <a:highlight>
                  <a:srgbClr val="FFFFFF"/>
                </a:highlight>
                <a:latin typeface="Quattrocento Sans"/>
                <a:ea typeface="Quattrocento Sans"/>
                <a:cs typeface="Quattrocento Sans"/>
                <a:sym typeface="Quattrocento Sans"/>
              </a:rPr>
              <a:t> </a:t>
            </a:r>
            <a:r>
              <a:rPr lang="en-US" sz="3300" dirty="0" err="1">
                <a:solidFill>
                  <a:srgbClr val="1B1B1B"/>
                </a:solidFill>
                <a:highlight>
                  <a:srgbClr val="FFFFFF"/>
                </a:highlight>
                <a:latin typeface="Quattrocento Sans"/>
                <a:ea typeface="Quattrocento Sans"/>
                <a:cs typeface="Quattrocento Sans"/>
                <a:sym typeface="Quattrocento Sans"/>
              </a:rPr>
              <a:t>suất</a:t>
            </a:r>
            <a:r>
              <a:rPr lang="en-US" sz="3300" dirty="0">
                <a:solidFill>
                  <a:srgbClr val="1B1B1B"/>
                </a:solidFill>
                <a:highlight>
                  <a:srgbClr val="FFFFFF"/>
                </a:highlight>
                <a:latin typeface="Quattrocento Sans"/>
                <a:ea typeface="Quattrocento Sans"/>
                <a:cs typeface="Quattrocento Sans"/>
                <a:sym typeface="Quattrocento Sans"/>
              </a:rPr>
              <a:t> khác nhau phụ thuộc vào số dư của tài khoản. Nếu số dư tài khoản trong </a:t>
            </a:r>
            <a:r>
              <a:rPr lang="en-US" sz="3300" dirty="0" err="1">
                <a:solidFill>
                  <a:srgbClr val="1B1B1B"/>
                </a:solidFill>
                <a:highlight>
                  <a:srgbClr val="FFFFFF"/>
                </a:highlight>
                <a:latin typeface="Quattrocento Sans"/>
                <a:ea typeface="Quattrocento Sans"/>
                <a:cs typeface="Quattrocento Sans"/>
                <a:sym typeface="Quattrocento Sans"/>
              </a:rPr>
              <a:t>phạm</a:t>
            </a:r>
            <a:r>
              <a:rPr lang="en-US" sz="3300" dirty="0">
                <a:solidFill>
                  <a:srgbClr val="1B1B1B"/>
                </a:solidFill>
                <a:highlight>
                  <a:srgbClr val="FFFFFF"/>
                </a:highlight>
                <a:latin typeface="Quattrocento Sans"/>
                <a:ea typeface="Quattrocento Sans"/>
                <a:cs typeface="Quattrocento Sans"/>
                <a:sym typeface="Quattrocento Sans"/>
              </a:rPr>
              <a:t> vi từ 0$ đến 100$ có </a:t>
            </a:r>
            <a:r>
              <a:rPr lang="en-US" sz="3300" dirty="0" err="1">
                <a:solidFill>
                  <a:srgbClr val="1B1B1B"/>
                </a:solidFill>
                <a:highlight>
                  <a:srgbClr val="FFFFFF"/>
                </a:highlight>
                <a:latin typeface="Quattrocento Sans"/>
                <a:ea typeface="Quattrocento Sans"/>
                <a:cs typeface="Quattrocento Sans"/>
                <a:sym typeface="Quattrocento Sans"/>
              </a:rPr>
              <a:t>lãi</a:t>
            </a:r>
            <a:r>
              <a:rPr lang="en-US" sz="3300" dirty="0">
                <a:solidFill>
                  <a:srgbClr val="1B1B1B"/>
                </a:solidFill>
                <a:highlight>
                  <a:srgbClr val="FFFFFF"/>
                </a:highlight>
                <a:latin typeface="Quattrocento Sans"/>
                <a:ea typeface="Quattrocento Sans"/>
                <a:cs typeface="Quattrocento Sans"/>
                <a:sym typeface="Quattrocento Sans"/>
              </a:rPr>
              <a:t> </a:t>
            </a:r>
            <a:r>
              <a:rPr lang="en-US" sz="3300" dirty="0" err="1">
                <a:solidFill>
                  <a:srgbClr val="1B1B1B"/>
                </a:solidFill>
                <a:highlight>
                  <a:srgbClr val="FFFFFF"/>
                </a:highlight>
                <a:latin typeface="Quattrocento Sans"/>
                <a:ea typeface="Quattrocento Sans"/>
                <a:cs typeface="Quattrocento Sans"/>
                <a:sym typeface="Quattrocento Sans"/>
              </a:rPr>
              <a:t>suất</a:t>
            </a:r>
            <a:r>
              <a:rPr lang="en-US" sz="3300" dirty="0">
                <a:solidFill>
                  <a:srgbClr val="1B1B1B"/>
                </a:solidFill>
                <a:highlight>
                  <a:srgbClr val="FFFFFF"/>
                </a:highlight>
                <a:latin typeface="Quattrocento Sans"/>
                <a:ea typeface="Quattrocento Sans"/>
                <a:cs typeface="Quattrocento Sans"/>
                <a:sym typeface="Quattrocento Sans"/>
              </a:rPr>
              <a:t> là 3%, số dư tài khoản trên 100$ và đến 1000$ có </a:t>
            </a:r>
            <a:r>
              <a:rPr lang="en-US" sz="3300" dirty="0" err="1">
                <a:solidFill>
                  <a:srgbClr val="1B1B1B"/>
                </a:solidFill>
                <a:highlight>
                  <a:srgbClr val="FFFFFF"/>
                </a:highlight>
                <a:latin typeface="Quattrocento Sans"/>
                <a:ea typeface="Quattrocento Sans"/>
                <a:cs typeface="Quattrocento Sans"/>
                <a:sym typeface="Quattrocento Sans"/>
              </a:rPr>
              <a:t>lãi</a:t>
            </a:r>
            <a:r>
              <a:rPr lang="en-US" sz="3300" dirty="0">
                <a:solidFill>
                  <a:srgbClr val="1B1B1B"/>
                </a:solidFill>
                <a:highlight>
                  <a:srgbClr val="FFFFFF"/>
                </a:highlight>
                <a:latin typeface="Quattrocento Sans"/>
                <a:ea typeface="Quattrocento Sans"/>
                <a:cs typeface="Quattrocento Sans"/>
                <a:sym typeface="Quattrocento Sans"/>
              </a:rPr>
              <a:t> </a:t>
            </a:r>
            <a:r>
              <a:rPr lang="en-US" sz="3300" dirty="0" err="1">
                <a:solidFill>
                  <a:srgbClr val="1B1B1B"/>
                </a:solidFill>
                <a:highlight>
                  <a:srgbClr val="FFFFFF"/>
                </a:highlight>
                <a:latin typeface="Quattrocento Sans"/>
                <a:ea typeface="Quattrocento Sans"/>
                <a:cs typeface="Quattrocento Sans"/>
                <a:sym typeface="Quattrocento Sans"/>
              </a:rPr>
              <a:t>suất</a:t>
            </a:r>
            <a:r>
              <a:rPr lang="en-US" sz="3300" dirty="0">
                <a:solidFill>
                  <a:srgbClr val="1B1B1B"/>
                </a:solidFill>
                <a:highlight>
                  <a:srgbClr val="FFFFFF"/>
                </a:highlight>
                <a:latin typeface="Quattrocento Sans"/>
                <a:ea typeface="Quattrocento Sans"/>
                <a:cs typeface="Quattrocento Sans"/>
                <a:sym typeface="Quattrocento Sans"/>
              </a:rPr>
              <a:t> là 5% và số dư tài khoản trên 1000$ có </a:t>
            </a:r>
            <a:r>
              <a:rPr lang="en-US" sz="3300" dirty="0" err="1">
                <a:solidFill>
                  <a:srgbClr val="1B1B1B"/>
                </a:solidFill>
                <a:highlight>
                  <a:srgbClr val="FFFFFF"/>
                </a:highlight>
                <a:latin typeface="Quattrocento Sans"/>
                <a:ea typeface="Quattrocento Sans"/>
                <a:cs typeface="Quattrocento Sans"/>
                <a:sym typeface="Quattrocento Sans"/>
              </a:rPr>
              <a:t>lãi</a:t>
            </a:r>
            <a:r>
              <a:rPr lang="en-US" sz="3300" dirty="0">
                <a:solidFill>
                  <a:srgbClr val="1B1B1B"/>
                </a:solidFill>
                <a:highlight>
                  <a:srgbClr val="FFFFFF"/>
                </a:highlight>
                <a:latin typeface="Quattrocento Sans"/>
                <a:ea typeface="Quattrocento Sans"/>
                <a:cs typeface="Quattrocento Sans"/>
                <a:sym typeface="Quattrocento Sans"/>
              </a:rPr>
              <a:t> </a:t>
            </a:r>
            <a:r>
              <a:rPr lang="en-US" sz="3300" dirty="0" err="1">
                <a:solidFill>
                  <a:srgbClr val="1B1B1B"/>
                </a:solidFill>
                <a:highlight>
                  <a:srgbClr val="FFFFFF"/>
                </a:highlight>
                <a:latin typeface="Quattrocento Sans"/>
                <a:ea typeface="Quattrocento Sans"/>
                <a:cs typeface="Quattrocento Sans"/>
                <a:sym typeface="Quattrocento Sans"/>
              </a:rPr>
              <a:t>suất</a:t>
            </a:r>
            <a:r>
              <a:rPr lang="en-US" sz="3300" dirty="0">
                <a:solidFill>
                  <a:srgbClr val="1B1B1B"/>
                </a:solidFill>
                <a:highlight>
                  <a:srgbClr val="FFFFFF"/>
                </a:highlight>
                <a:latin typeface="Quattrocento Sans"/>
                <a:ea typeface="Quattrocento Sans"/>
                <a:cs typeface="Quattrocento Sans"/>
                <a:sym typeface="Quattrocento Sans"/>
              </a:rPr>
              <a:t> là 7%. </a:t>
            </a:r>
            <a:r>
              <a:rPr lang="en-US" sz="3300" dirty="0" err="1">
                <a:solidFill>
                  <a:srgbClr val="1B1B1B"/>
                </a:solidFill>
                <a:highlight>
                  <a:srgbClr val="FFFFFF"/>
                </a:highlight>
                <a:latin typeface="Quattrocento Sans"/>
                <a:ea typeface="Quattrocento Sans"/>
                <a:cs typeface="Quattrocento Sans"/>
                <a:sym typeface="Quattrocento Sans"/>
              </a:rPr>
              <a:t>Hãy</a:t>
            </a:r>
            <a:r>
              <a:rPr lang="en-US" sz="3300" dirty="0">
                <a:solidFill>
                  <a:srgbClr val="1B1B1B"/>
                </a:solidFill>
                <a:highlight>
                  <a:srgbClr val="FFFFFF"/>
                </a:highlight>
                <a:latin typeface="Quattrocento Sans"/>
                <a:ea typeface="Quattrocento Sans"/>
                <a:cs typeface="Quattrocento Sans"/>
                <a:sym typeface="Quattrocento Sans"/>
              </a:rPr>
              <a:t> chia các </a:t>
            </a:r>
            <a:r>
              <a:rPr lang="en-US" sz="3300" dirty="0" err="1">
                <a:solidFill>
                  <a:srgbClr val="1B1B1B"/>
                </a:solidFill>
                <a:highlight>
                  <a:srgbClr val="FFFFFF"/>
                </a:highlight>
                <a:latin typeface="Quattrocento Sans"/>
                <a:ea typeface="Quattrocento Sans"/>
                <a:cs typeface="Quattrocento Sans"/>
                <a:sym typeface="Quattrocento Sans"/>
              </a:rPr>
              <a:t>vùng</a:t>
            </a:r>
            <a:r>
              <a:rPr lang="en-US" sz="3300" dirty="0">
                <a:solidFill>
                  <a:srgbClr val="1B1B1B"/>
                </a:solidFill>
                <a:highlight>
                  <a:srgbClr val="FFFFFF"/>
                </a:highlight>
                <a:latin typeface="Quattrocento Sans"/>
                <a:ea typeface="Quattrocento Sans"/>
                <a:cs typeface="Quattrocento Sans"/>
                <a:sym typeface="Quattrocento Sans"/>
              </a:rPr>
              <a:t> tương </a:t>
            </a:r>
            <a:r>
              <a:rPr lang="en-US" sz="3300" dirty="0" err="1">
                <a:solidFill>
                  <a:srgbClr val="1B1B1B"/>
                </a:solidFill>
                <a:highlight>
                  <a:srgbClr val="FFFFFF"/>
                </a:highlight>
                <a:latin typeface="Quattrocento Sans"/>
                <a:ea typeface="Quattrocento Sans"/>
                <a:cs typeface="Quattrocento Sans"/>
                <a:sym typeface="Quattrocento Sans"/>
              </a:rPr>
              <a:t>đương</a:t>
            </a:r>
            <a:r>
              <a:rPr lang="en-US" sz="3300" dirty="0">
                <a:solidFill>
                  <a:srgbClr val="1B1B1B"/>
                </a:solidFill>
                <a:highlight>
                  <a:srgbClr val="FFFFFF"/>
                </a:highlight>
                <a:latin typeface="Quattrocento Sans"/>
                <a:ea typeface="Quattrocento Sans"/>
                <a:cs typeface="Quattrocento Sans"/>
                <a:sym typeface="Quattrocento Sans"/>
              </a:rPr>
              <a:t> </a:t>
            </a:r>
            <a:r>
              <a:rPr lang="en-US" sz="3300" dirty="0" err="1">
                <a:solidFill>
                  <a:srgbClr val="1B1B1B"/>
                </a:solidFill>
                <a:highlight>
                  <a:srgbClr val="FFFFFF"/>
                </a:highlight>
                <a:latin typeface="Quattrocento Sans"/>
                <a:ea typeface="Quattrocento Sans"/>
                <a:cs typeface="Quattrocento Sans"/>
                <a:sym typeface="Quattrocento Sans"/>
              </a:rPr>
              <a:t>cho</a:t>
            </a:r>
            <a:r>
              <a:rPr lang="en-US" sz="3300" dirty="0">
                <a:solidFill>
                  <a:srgbClr val="1B1B1B"/>
                </a:solidFill>
                <a:highlight>
                  <a:srgbClr val="FFFFFF"/>
                </a:highlight>
                <a:latin typeface="Quattrocento Sans"/>
                <a:ea typeface="Quattrocento Sans"/>
                <a:cs typeface="Quattrocento Sans"/>
                <a:sym typeface="Quattrocento Sans"/>
              </a:rPr>
              <a:t> trường hợp này.</a:t>
            </a:r>
            <a:endParaRPr sz="3300" dirty="0">
              <a:solidFill>
                <a:srgbClr val="1B1B1B"/>
              </a:solidFill>
              <a:highlight>
                <a:srgbClr val="FFFFFF"/>
              </a:highlight>
              <a:latin typeface="Quattrocento Sans"/>
              <a:ea typeface="Quattrocento Sans"/>
              <a:cs typeface="Quattrocento Sans"/>
              <a:sym typeface="Quattrocento Sans"/>
            </a:endParaRPr>
          </a:p>
        </p:txBody>
      </p:sp>
      <p:sp>
        <p:nvSpPr>
          <p:cNvPr id="248" name="Google Shape;248;g115e76f5ad1_0_550"/>
          <p:cNvSpPr txBox="1"/>
          <p:nvPr/>
        </p:nvSpPr>
        <p:spPr>
          <a:xfrm>
            <a:off x="518246" y="875367"/>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Ví dụ</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7">
                                            <p:txEl>
                                              <p:pRg st="0" end="0"/>
                                            </p:txEl>
                                          </p:spTgt>
                                        </p:tgtEl>
                                        <p:attrNameLst>
                                          <p:attrName>style.visibility</p:attrName>
                                        </p:attrNameLst>
                                      </p:cBhvr>
                                      <p:to>
                                        <p:strVal val="visible"/>
                                      </p:to>
                                    </p:set>
                                    <p:anim calcmode="lin" valueType="num">
                                      <p:cBhvr additive="base">
                                        <p:cTn id="7" dur="1000"/>
                                        <p:tgtEl>
                                          <p:spTgt spid="247">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g11613d185f0_0_2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basis path techniques</a:t>
            </a:r>
            <a:endParaRPr/>
          </a:p>
        </p:txBody>
      </p:sp>
      <p:sp>
        <p:nvSpPr>
          <p:cNvPr id="643" name="Google Shape;643;g11613d185f0_0_24"/>
          <p:cNvSpPr txBox="1"/>
          <p:nvPr/>
        </p:nvSpPr>
        <p:spPr>
          <a:xfrm>
            <a:off x="613350" y="887250"/>
            <a:ext cx="11447400" cy="5874600"/>
          </a:xfrm>
          <a:prstGeom prst="rect">
            <a:avLst/>
          </a:prstGeom>
          <a:noFill/>
          <a:ln>
            <a:noFill/>
          </a:ln>
        </p:spPr>
        <p:txBody>
          <a:bodyPr spcFirstLastPara="1" wrap="square" lIns="91425" tIns="45700" rIns="91425" bIns="45700" anchor="t" anchorCtr="0">
            <a:normAutofit/>
          </a:bodyPr>
          <a:lstStyle/>
          <a:p>
            <a:pPr marL="742950" lvl="1" indent="-387350" algn="l" rtl="0">
              <a:spcBef>
                <a:spcPts val="480"/>
              </a:spcBef>
              <a:spcAft>
                <a:spcPts val="0"/>
              </a:spcAft>
              <a:buClr>
                <a:srgbClr val="FF5A33"/>
              </a:buClr>
              <a:buSzPts val="4000"/>
              <a:buFont typeface="Quattrocento Sans"/>
              <a:buChar char="❖"/>
            </a:pPr>
            <a:r>
              <a:rPr lang="en-US" sz="4000" dirty="0">
                <a:solidFill>
                  <a:srgbClr val="333333"/>
                </a:solidFill>
                <a:highlight>
                  <a:schemeClr val="lt1"/>
                </a:highlight>
                <a:latin typeface="Quattrocento Sans"/>
                <a:ea typeface="Quattrocento Sans"/>
                <a:cs typeface="Quattrocento Sans"/>
                <a:sym typeface="Quattrocento Sans"/>
              </a:rPr>
              <a:t>Bước 2: Tính độ </a:t>
            </a:r>
            <a:r>
              <a:rPr lang="en-US" sz="4000" dirty="0" err="1">
                <a:solidFill>
                  <a:srgbClr val="333333"/>
                </a:solidFill>
                <a:highlight>
                  <a:schemeClr val="lt1"/>
                </a:highlight>
                <a:latin typeface="Quattrocento Sans"/>
                <a:ea typeface="Quattrocento Sans"/>
                <a:cs typeface="Quattrocento Sans"/>
                <a:sym typeface="Quattrocento Sans"/>
              </a:rPr>
              <a:t>phức</a:t>
            </a:r>
            <a:r>
              <a:rPr lang="en-US" sz="4000" dirty="0">
                <a:solidFill>
                  <a:srgbClr val="333333"/>
                </a:solidFill>
                <a:highlight>
                  <a:schemeClr val="lt1"/>
                </a:highlight>
                <a:latin typeface="Quattrocento Sans"/>
                <a:ea typeface="Quattrocento Sans"/>
                <a:cs typeface="Quattrocento Sans"/>
                <a:sym typeface="Quattrocento Sans"/>
              </a:rPr>
              <a:t> </a:t>
            </a:r>
            <a:r>
              <a:rPr lang="en-US" sz="4000" dirty="0" err="1">
                <a:solidFill>
                  <a:srgbClr val="333333"/>
                </a:solidFill>
                <a:highlight>
                  <a:schemeClr val="lt1"/>
                </a:highlight>
                <a:latin typeface="Quattrocento Sans"/>
                <a:ea typeface="Quattrocento Sans"/>
                <a:cs typeface="Quattrocento Sans"/>
                <a:sym typeface="Quattrocento Sans"/>
              </a:rPr>
              <a:t>tạp</a:t>
            </a:r>
            <a:r>
              <a:rPr lang="en-US" sz="4000" dirty="0">
                <a:solidFill>
                  <a:srgbClr val="333333"/>
                </a:solidFill>
                <a:highlight>
                  <a:schemeClr val="lt1"/>
                </a:highlight>
                <a:latin typeface="Quattrocento Sans"/>
                <a:ea typeface="Quattrocento Sans"/>
                <a:cs typeface="Quattrocento Sans"/>
                <a:sym typeface="Quattrocento Sans"/>
              </a:rPr>
              <a:t> của kiểm thử đường cơ sở(</a:t>
            </a:r>
            <a:r>
              <a:rPr lang="en-US" sz="3600" dirty="0">
                <a:solidFill>
                  <a:schemeClr val="dk1"/>
                </a:solidFill>
                <a:latin typeface="Quattrocento Sans"/>
                <a:ea typeface="Quattrocento Sans"/>
                <a:cs typeface="Quattrocento Sans"/>
                <a:sym typeface="Quattrocento Sans"/>
              </a:rPr>
              <a:t>Cyclomatic </a:t>
            </a:r>
            <a:r>
              <a:rPr lang="en-US" sz="3700" dirty="0">
                <a:solidFill>
                  <a:srgbClr val="333333"/>
                </a:solidFill>
                <a:highlight>
                  <a:schemeClr val="lt1"/>
                </a:highlight>
                <a:latin typeface="Quattrocento Sans"/>
                <a:ea typeface="Quattrocento Sans"/>
                <a:cs typeface="Quattrocento Sans"/>
                <a:sym typeface="Quattrocento Sans"/>
              </a:rPr>
              <a:t>ký </a:t>
            </a:r>
            <a:r>
              <a:rPr lang="en-US" sz="3700" dirty="0" err="1">
                <a:solidFill>
                  <a:srgbClr val="333333"/>
                </a:solidFill>
                <a:highlight>
                  <a:schemeClr val="lt1"/>
                </a:highlight>
                <a:latin typeface="Quattrocento Sans"/>
                <a:ea typeface="Quattrocento Sans"/>
                <a:cs typeface="Quattrocento Sans"/>
                <a:sym typeface="Quattrocento Sans"/>
              </a:rPr>
              <a:t>hiệu</a:t>
            </a:r>
            <a:r>
              <a:rPr lang="en-US" sz="3700" dirty="0">
                <a:solidFill>
                  <a:srgbClr val="333333"/>
                </a:solidFill>
                <a:highlight>
                  <a:schemeClr val="lt1"/>
                </a:highlight>
                <a:latin typeface="Quattrocento Sans"/>
                <a:ea typeface="Quattrocento Sans"/>
                <a:cs typeface="Quattrocento Sans"/>
                <a:sym typeface="Quattrocento Sans"/>
              </a:rPr>
              <a:t> V(G) </a:t>
            </a:r>
            <a:r>
              <a:rPr lang="en-US" sz="3600" dirty="0">
                <a:solidFill>
                  <a:schemeClr val="dk1"/>
                </a:solidFill>
                <a:latin typeface="Quattrocento Sans"/>
                <a:ea typeface="Quattrocento Sans"/>
                <a:cs typeface="Quattrocento Sans"/>
                <a:sym typeface="Quattrocento Sans"/>
              </a:rPr>
              <a:t>)</a:t>
            </a:r>
            <a:endParaRPr sz="3700" dirty="0">
              <a:solidFill>
                <a:srgbClr val="333333"/>
              </a:solidFill>
              <a:highlight>
                <a:schemeClr val="lt1"/>
              </a:highlight>
              <a:latin typeface="Quattrocento Sans"/>
              <a:ea typeface="Quattrocento Sans"/>
              <a:cs typeface="Quattrocento Sans"/>
              <a:sym typeface="Quattrocento Sans"/>
            </a:endParaRPr>
          </a:p>
          <a:p>
            <a:pPr marL="1143000" lvl="2" indent="-336550" algn="l" rtl="0">
              <a:spcBef>
                <a:spcPts val="480"/>
              </a:spcBef>
              <a:spcAft>
                <a:spcPts val="0"/>
              </a:spcAft>
              <a:buClr>
                <a:srgbClr val="FF5A33"/>
              </a:buClr>
              <a:buSzPts val="3700"/>
              <a:buFont typeface="Quattrocento Sans"/>
              <a:buChar char="⮚"/>
            </a:pPr>
            <a:r>
              <a:rPr lang="en-US" sz="3700" dirty="0">
                <a:solidFill>
                  <a:srgbClr val="333333"/>
                </a:solidFill>
                <a:highlight>
                  <a:schemeClr val="lt1"/>
                </a:highlight>
                <a:latin typeface="Quattrocento Sans"/>
                <a:ea typeface="Quattrocento Sans"/>
                <a:cs typeface="Quattrocento Sans"/>
                <a:sym typeface="Quattrocento Sans"/>
              </a:rPr>
              <a:t>V(G) = E - N + 2 = 11-9+2 = 4</a:t>
            </a:r>
            <a:endParaRPr sz="3700" dirty="0">
              <a:solidFill>
                <a:srgbClr val="333333"/>
              </a:solidFill>
              <a:highlight>
                <a:schemeClr val="lt1"/>
              </a:highlight>
              <a:latin typeface="Quattrocento Sans"/>
              <a:ea typeface="Quattrocento Sans"/>
              <a:cs typeface="Quattrocento Sans"/>
              <a:sym typeface="Quattrocento Sans"/>
            </a:endParaRPr>
          </a:p>
          <a:p>
            <a:pPr marL="1143000" lvl="2" indent="-336550" algn="l" rtl="0">
              <a:spcBef>
                <a:spcPts val="480"/>
              </a:spcBef>
              <a:spcAft>
                <a:spcPts val="0"/>
              </a:spcAft>
              <a:buClr>
                <a:srgbClr val="FF5A33"/>
              </a:buClr>
              <a:buSzPts val="3700"/>
              <a:buFont typeface="Quattrocento Sans"/>
              <a:buChar char="⮚"/>
            </a:pPr>
            <a:r>
              <a:rPr lang="en-US" sz="3700" dirty="0">
                <a:solidFill>
                  <a:srgbClr val="333333"/>
                </a:solidFill>
                <a:highlight>
                  <a:schemeClr val="lt1"/>
                </a:highlight>
                <a:latin typeface="Quattrocento Sans"/>
                <a:ea typeface="Quattrocento Sans"/>
                <a:cs typeface="Quattrocento Sans"/>
                <a:sym typeface="Quattrocento Sans"/>
              </a:rPr>
              <a:t>V(G) = số </a:t>
            </a:r>
            <a:r>
              <a:rPr lang="en-US" sz="3700" dirty="0" err="1">
                <a:solidFill>
                  <a:srgbClr val="333333"/>
                </a:solidFill>
                <a:highlight>
                  <a:schemeClr val="lt1"/>
                </a:highlight>
                <a:latin typeface="Quattrocento Sans"/>
                <a:ea typeface="Quattrocento Sans"/>
                <a:cs typeface="Quattrocento Sans"/>
                <a:sym typeface="Quattrocento Sans"/>
              </a:rPr>
              <a:t>miền</a:t>
            </a:r>
            <a:r>
              <a:rPr lang="en-US" sz="3700" dirty="0">
                <a:solidFill>
                  <a:srgbClr val="333333"/>
                </a:solidFill>
                <a:highlight>
                  <a:schemeClr val="lt1"/>
                </a:highlight>
                <a:latin typeface="Quattrocento Sans"/>
                <a:ea typeface="Quattrocento Sans"/>
                <a:cs typeface="Quattrocento Sans"/>
                <a:sym typeface="Quattrocento Sans"/>
              </a:rPr>
              <a:t> </a:t>
            </a:r>
            <a:r>
              <a:rPr lang="en-US" sz="3700" dirty="0" err="1">
                <a:solidFill>
                  <a:srgbClr val="333333"/>
                </a:solidFill>
                <a:highlight>
                  <a:schemeClr val="lt1"/>
                </a:highlight>
                <a:latin typeface="Quattrocento Sans"/>
                <a:ea typeface="Quattrocento Sans"/>
                <a:cs typeface="Quattrocento Sans"/>
                <a:sym typeface="Quattrocento Sans"/>
              </a:rPr>
              <a:t>phẳng</a:t>
            </a:r>
            <a:r>
              <a:rPr lang="en-US" sz="3700" dirty="0">
                <a:solidFill>
                  <a:srgbClr val="333333"/>
                </a:solidFill>
                <a:highlight>
                  <a:schemeClr val="lt1"/>
                </a:highlight>
                <a:latin typeface="Quattrocento Sans"/>
                <a:ea typeface="Quattrocento Sans"/>
                <a:cs typeface="Quattrocento Sans"/>
                <a:sym typeface="Quattrocento Sans"/>
              </a:rPr>
              <a:t> = 4</a:t>
            </a:r>
            <a:endParaRPr sz="3700" dirty="0">
              <a:solidFill>
                <a:srgbClr val="333333"/>
              </a:solidFill>
              <a:highlight>
                <a:schemeClr val="lt1"/>
              </a:highlight>
              <a:latin typeface="Quattrocento Sans"/>
              <a:ea typeface="Quattrocento Sans"/>
              <a:cs typeface="Quattrocento Sans"/>
              <a:sym typeface="Quattrocento Sans"/>
            </a:endParaRPr>
          </a:p>
          <a:p>
            <a:pPr marL="1143000" lvl="2" indent="-336550" algn="l" rtl="0">
              <a:spcBef>
                <a:spcPts val="480"/>
              </a:spcBef>
              <a:spcAft>
                <a:spcPts val="0"/>
              </a:spcAft>
              <a:buClr>
                <a:srgbClr val="FF5A33"/>
              </a:buClr>
              <a:buSzPts val="3700"/>
              <a:buFont typeface="Quattrocento Sans"/>
              <a:buChar char="⮚"/>
            </a:pPr>
            <a:r>
              <a:rPr lang="en-US" sz="3700" dirty="0">
                <a:solidFill>
                  <a:srgbClr val="333333"/>
                </a:solidFill>
                <a:highlight>
                  <a:schemeClr val="lt1"/>
                </a:highlight>
                <a:latin typeface="Quattrocento Sans"/>
                <a:ea typeface="Quattrocento Sans"/>
                <a:cs typeface="Quattrocento Sans"/>
                <a:sym typeface="Quattrocento Sans"/>
              </a:rPr>
              <a:t>V(G) = P – 1 = 5-1 =4</a:t>
            </a:r>
            <a:endParaRPr sz="3700" dirty="0">
              <a:solidFill>
                <a:srgbClr val="333333"/>
              </a:solidFill>
              <a:highlight>
                <a:schemeClr val="lt1"/>
              </a:highlight>
              <a:latin typeface="Quattrocento Sans"/>
              <a:ea typeface="Quattrocento Sans"/>
              <a:cs typeface="Quattrocento Sans"/>
              <a:sym typeface="Quattrocento Sans"/>
            </a:endParaRPr>
          </a:p>
          <a:p>
            <a:pPr marL="0" lvl="0" indent="0" algn="l" rtl="0">
              <a:spcBef>
                <a:spcPts val="480"/>
              </a:spcBef>
              <a:spcAft>
                <a:spcPts val="0"/>
              </a:spcAft>
              <a:buNone/>
            </a:pPr>
            <a:r>
              <a:rPr lang="en-US" sz="3700" dirty="0">
                <a:solidFill>
                  <a:srgbClr val="333333"/>
                </a:solidFill>
                <a:highlight>
                  <a:schemeClr val="lt1"/>
                </a:highlight>
                <a:latin typeface="Quattrocento Sans"/>
                <a:ea typeface="Quattrocento Sans"/>
                <a:cs typeface="Quattrocento Sans"/>
                <a:sym typeface="Quattrocento Sans"/>
              </a:rPr>
              <a:t>Trong đó: E=số cung; N=số nút; P=số nút vị tự</a:t>
            </a:r>
            <a:endParaRPr sz="3700" dirty="0">
              <a:solidFill>
                <a:srgbClr val="333333"/>
              </a:solidFill>
              <a:highlight>
                <a:schemeClr val="lt1"/>
              </a:highlight>
              <a:latin typeface="Quattrocento Sans"/>
              <a:ea typeface="Quattrocento Sans"/>
              <a:cs typeface="Quattrocento Sans"/>
              <a:sym typeface="Quattrocento Sans"/>
            </a:endParaRPr>
          </a:p>
          <a:p>
            <a:pPr marL="1828800" lvl="0" indent="-463550" algn="l" rtl="0">
              <a:spcBef>
                <a:spcPts val="480"/>
              </a:spcBef>
              <a:spcAft>
                <a:spcPts val="0"/>
              </a:spcAft>
              <a:buClr>
                <a:srgbClr val="333333"/>
              </a:buClr>
              <a:buSzPts val="3700"/>
              <a:buFont typeface="Quattrocento Sans"/>
              <a:buChar char="➢"/>
            </a:pPr>
            <a:r>
              <a:rPr lang="en-US" sz="3700" dirty="0">
                <a:solidFill>
                  <a:srgbClr val="333333"/>
                </a:solidFill>
                <a:highlight>
                  <a:schemeClr val="lt1"/>
                </a:highlight>
                <a:latin typeface="Quattrocento Sans"/>
                <a:ea typeface="Quattrocento Sans"/>
                <a:cs typeface="Quattrocento Sans"/>
                <a:sym typeface="Quattrocento Sans"/>
              </a:rPr>
              <a:t>Với ví dụ về đồ thị dòng ở trên ta có: V(G) = 4</a:t>
            </a:r>
            <a:endParaRPr sz="3700" dirty="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g11613d185f0_0_3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basis path techniques</a:t>
            </a:r>
            <a:endParaRPr/>
          </a:p>
        </p:txBody>
      </p:sp>
      <p:sp>
        <p:nvSpPr>
          <p:cNvPr id="649" name="Google Shape;649;g11613d185f0_0_36"/>
          <p:cNvSpPr txBox="1"/>
          <p:nvPr/>
        </p:nvSpPr>
        <p:spPr>
          <a:xfrm>
            <a:off x="613350" y="887250"/>
            <a:ext cx="7002300" cy="5874600"/>
          </a:xfrm>
          <a:prstGeom prst="rect">
            <a:avLst/>
          </a:prstGeom>
          <a:noFill/>
          <a:ln>
            <a:noFill/>
          </a:ln>
        </p:spPr>
        <p:txBody>
          <a:bodyPr spcFirstLastPara="1" wrap="square" lIns="91425" tIns="45700" rIns="91425" bIns="45700" anchor="t" anchorCtr="0">
            <a:normAutofit/>
          </a:bodyPr>
          <a:lstStyle/>
          <a:p>
            <a:pPr marL="742950" lvl="1" indent="-361950" algn="l" rtl="0">
              <a:spcBef>
                <a:spcPts val="480"/>
              </a:spcBef>
              <a:spcAft>
                <a:spcPts val="0"/>
              </a:spcAft>
              <a:buClr>
                <a:srgbClr val="FF5A33"/>
              </a:buClr>
              <a:buSzPts val="3600"/>
              <a:buFont typeface="Quattrocento Sans"/>
              <a:buChar char="❖"/>
            </a:pPr>
            <a:r>
              <a:rPr lang="en-US" sz="3700">
                <a:solidFill>
                  <a:srgbClr val="333333"/>
                </a:solidFill>
                <a:highlight>
                  <a:schemeClr val="lt1"/>
                </a:highlight>
                <a:latin typeface="Quattrocento Sans"/>
                <a:ea typeface="Quattrocento Sans"/>
                <a:cs typeface="Quattrocento Sans"/>
                <a:sym typeface="Quattrocento Sans"/>
              </a:rPr>
              <a:t>Bước 3: V(G) = 4 với các đường cơ sở sau:</a:t>
            </a:r>
            <a:endParaRPr sz="3600">
              <a:solidFill>
                <a:srgbClr val="333333"/>
              </a:solidFill>
              <a:highlight>
                <a:schemeClr val="lt1"/>
              </a:highlight>
              <a:latin typeface="Quattrocento Sans"/>
              <a:ea typeface="Quattrocento Sans"/>
              <a:cs typeface="Quattrocento Sans"/>
              <a:sym typeface="Quattrocento Sans"/>
            </a:endParaRPr>
          </a:p>
          <a:p>
            <a:pPr marL="1143000" lvl="2" indent="-33020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1 &gt; 11</a:t>
            </a:r>
            <a:endParaRPr sz="3600">
              <a:solidFill>
                <a:srgbClr val="333333"/>
              </a:solidFill>
              <a:highlight>
                <a:schemeClr val="lt1"/>
              </a:highlight>
              <a:latin typeface="Quattrocento Sans"/>
              <a:ea typeface="Quattrocento Sans"/>
              <a:cs typeface="Quattrocento Sans"/>
              <a:sym typeface="Quattrocento Sans"/>
            </a:endParaRPr>
          </a:p>
          <a:p>
            <a:pPr marL="1143000" lvl="2" indent="-33020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1 &gt; 2,3 &gt; 6 &gt; 7 &gt; 9 &gt; 10 &gt; 1</a:t>
            </a:r>
            <a:endParaRPr sz="3600">
              <a:solidFill>
                <a:srgbClr val="333333"/>
              </a:solidFill>
              <a:highlight>
                <a:schemeClr val="lt1"/>
              </a:highlight>
              <a:latin typeface="Quattrocento Sans"/>
              <a:ea typeface="Quattrocento Sans"/>
              <a:cs typeface="Quattrocento Sans"/>
              <a:sym typeface="Quattrocento Sans"/>
            </a:endParaRPr>
          </a:p>
          <a:p>
            <a:pPr marL="1143000" lvl="2" indent="-33020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1 &gt; 2,3 &gt; 6 &gt; 8 &gt; 9 &gt; 10 &gt; 1</a:t>
            </a:r>
            <a:endParaRPr sz="3600">
              <a:solidFill>
                <a:srgbClr val="333333"/>
              </a:solidFill>
              <a:highlight>
                <a:schemeClr val="lt1"/>
              </a:highlight>
              <a:latin typeface="Quattrocento Sans"/>
              <a:ea typeface="Quattrocento Sans"/>
              <a:cs typeface="Quattrocento Sans"/>
              <a:sym typeface="Quattrocento Sans"/>
            </a:endParaRPr>
          </a:p>
          <a:p>
            <a:pPr marL="1143000" lvl="2" indent="-33020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1 &gt; 2,3 &gt; 4,5 &gt; 10 &gt; 1</a:t>
            </a:r>
            <a:endParaRPr sz="3600">
              <a:solidFill>
                <a:srgbClr val="333333"/>
              </a:solidFill>
              <a:highlight>
                <a:schemeClr val="lt1"/>
              </a:highlight>
              <a:latin typeface="Quattrocento Sans"/>
              <a:ea typeface="Quattrocento Sans"/>
              <a:cs typeface="Quattrocento Sans"/>
              <a:sym typeface="Quattrocento Sans"/>
            </a:endParaRPr>
          </a:p>
          <a:p>
            <a:pPr marL="1143000" lvl="0" indent="0" algn="l" rtl="0">
              <a:spcBef>
                <a:spcPts val="480"/>
              </a:spcBef>
              <a:spcAft>
                <a:spcPts val="0"/>
              </a:spcAft>
              <a:buNone/>
            </a:pP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spcBef>
                <a:spcPts val="480"/>
              </a:spcBef>
              <a:spcAft>
                <a:spcPts val="0"/>
              </a:spcAft>
              <a:buClr>
                <a:srgbClr val="FF5A33"/>
              </a:buClr>
              <a:buSzPts val="3600"/>
              <a:buFont typeface="Quattrocento Sans"/>
              <a:buChar char="❖"/>
            </a:pPr>
            <a:r>
              <a:rPr lang="en-US" sz="3700">
                <a:solidFill>
                  <a:srgbClr val="333333"/>
                </a:solidFill>
                <a:highlight>
                  <a:schemeClr val="lt1"/>
                </a:highlight>
                <a:latin typeface="Quattrocento Sans"/>
                <a:ea typeface="Quattrocento Sans"/>
                <a:cs typeface="Quattrocento Sans"/>
                <a:sym typeface="Quattrocento Sans"/>
              </a:rPr>
              <a:t>Bước 4: Thực hiện kiểm thử</a:t>
            </a:r>
            <a:endParaRPr sz="3600">
              <a:solidFill>
                <a:srgbClr val="333333"/>
              </a:solidFill>
              <a:highlight>
                <a:schemeClr val="lt1"/>
              </a:highlight>
              <a:latin typeface="Quattrocento Sans"/>
              <a:ea typeface="Quattrocento Sans"/>
              <a:cs typeface="Quattrocento Sans"/>
              <a:sym typeface="Quattrocento Sans"/>
            </a:endParaRPr>
          </a:p>
          <a:p>
            <a:pPr marL="1143000" lvl="0" indent="0" algn="l" rtl="0">
              <a:spcBef>
                <a:spcPts val="480"/>
              </a:spcBef>
              <a:spcAft>
                <a:spcPts val="0"/>
              </a:spcAft>
              <a:buNone/>
            </a:pPr>
            <a:endParaRPr sz="3600">
              <a:solidFill>
                <a:srgbClr val="333333"/>
              </a:solidFill>
              <a:highlight>
                <a:schemeClr val="lt1"/>
              </a:highlight>
              <a:latin typeface="Quattrocento Sans"/>
              <a:ea typeface="Quattrocento Sans"/>
              <a:cs typeface="Quattrocento Sans"/>
              <a:sym typeface="Quattrocento Sans"/>
            </a:endParaRPr>
          </a:p>
        </p:txBody>
      </p:sp>
      <p:pic>
        <p:nvPicPr>
          <p:cNvPr id="650" name="Google Shape;650;g11613d185f0_0_36"/>
          <p:cNvPicPr preferRelativeResize="0"/>
          <p:nvPr/>
        </p:nvPicPr>
        <p:blipFill>
          <a:blip r:embed="rId3">
            <a:alphaModFix/>
          </a:blip>
          <a:stretch>
            <a:fillRect/>
          </a:stretch>
        </p:blipFill>
        <p:spPr>
          <a:xfrm>
            <a:off x="6979200" y="1744240"/>
            <a:ext cx="4603100" cy="33695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g11613d185f0_0_4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basis path techniques</a:t>
            </a:r>
            <a:endParaRPr/>
          </a:p>
        </p:txBody>
      </p:sp>
      <p:sp>
        <p:nvSpPr>
          <p:cNvPr id="656" name="Google Shape;656;g11613d185f0_0_44"/>
          <p:cNvSpPr txBox="1"/>
          <p:nvPr/>
        </p:nvSpPr>
        <p:spPr>
          <a:xfrm>
            <a:off x="376875" y="850875"/>
            <a:ext cx="9919200" cy="750000"/>
          </a:xfrm>
          <a:prstGeom prst="rect">
            <a:avLst/>
          </a:prstGeom>
          <a:noFill/>
          <a:ln>
            <a:noFill/>
          </a:ln>
        </p:spPr>
        <p:txBody>
          <a:bodyPr spcFirstLastPara="1" wrap="square" lIns="91425" tIns="45700" rIns="91425" bIns="45700" anchor="t" anchorCtr="0">
            <a:noAutofit/>
          </a:bodyPr>
          <a:lstStyle/>
          <a:p>
            <a:pPr marL="742950" lvl="1" indent="-361950" algn="l" rtl="0">
              <a:lnSpc>
                <a:spcPct val="80000"/>
              </a:lnSpc>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Ví dụ bài tập</a:t>
            </a:r>
            <a:endParaRPr sz="3600">
              <a:solidFill>
                <a:srgbClr val="333333"/>
              </a:solidFill>
              <a:highlight>
                <a:schemeClr val="lt1"/>
              </a:highlight>
              <a:latin typeface="Quattrocento Sans"/>
              <a:ea typeface="Quattrocento Sans"/>
              <a:cs typeface="Quattrocento Sans"/>
              <a:sym typeface="Quattrocento Sans"/>
            </a:endParaRPr>
          </a:p>
          <a:p>
            <a:pPr marL="0" lvl="0" indent="0" algn="l" rtl="0">
              <a:lnSpc>
                <a:spcPct val="80000"/>
              </a:lnSpc>
              <a:spcBef>
                <a:spcPts val="480"/>
              </a:spcBef>
              <a:spcAft>
                <a:spcPts val="0"/>
              </a:spcAft>
              <a:buSzPts val="440"/>
              <a:buNone/>
            </a:pPr>
            <a:endParaRPr sz="1340">
              <a:solidFill>
                <a:srgbClr val="333333"/>
              </a:solidFill>
              <a:highlight>
                <a:schemeClr val="lt1"/>
              </a:highlight>
              <a:latin typeface="Quattrocento Sans"/>
              <a:ea typeface="Quattrocento Sans"/>
              <a:cs typeface="Quattrocento Sans"/>
              <a:sym typeface="Quattrocento Sans"/>
            </a:endParaRPr>
          </a:p>
        </p:txBody>
      </p:sp>
      <p:pic>
        <p:nvPicPr>
          <p:cNvPr id="657" name="Google Shape;657;g11613d185f0_0_44"/>
          <p:cNvPicPr preferRelativeResize="0"/>
          <p:nvPr/>
        </p:nvPicPr>
        <p:blipFill>
          <a:blip r:embed="rId3">
            <a:alphaModFix/>
          </a:blip>
          <a:stretch>
            <a:fillRect/>
          </a:stretch>
        </p:blipFill>
        <p:spPr>
          <a:xfrm>
            <a:off x="376875" y="1389425"/>
            <a:ext cx="7940625" cy="4522650"/>
          </a:xfrm>
          <a:prstGeom prst="rect">
            <a:avLst/>
          </a:prstGeom>
          <a:noFill/>
          <a:ln>
            <a:noFill/>
          </a:ln>
        </p:spPr>
      </p:pic>
      <p:pic>
        <p:nvPicPr>
          <p:cNvPr id="658" name="Google Shape;658;g11613d185f0_0_44"/>
          <p:cNvPicPr preferRelativeResize="0"/>
          <p:nvPr/>
        </p:nvPicPr>
        <p:blipFill>
          <a:blip r:embed="rId4">
            <a:alphaModFix/>
          </a:blip>
          <a:stretch>
            <a:fillRect/>
          </a:stretch>
        </p:blipFill>
        <p:spPr>
          <a:xfrm>
            <a:off x="8317500" y="1600863"/>
            <a:ext cx="3569699" cy="420744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g11613d185f0_0_5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basis path techniques</a:t>
            </a:r>
            <a:endParaRPr/>
          </a:p>
        </p:txBody>
      </p:sp>
      <p:pic>
        <p:nvPicPr>
          <p:cNvPr id="664" name="Google Shape;664;g11613d185f0_0_54"/>
          <p:cNvPicPr preferRelativeResize="0"/>
          <p:nvPr/>
        </p:nvPicPr>
        <p:blipFill>
          <a:blip r:embed="rId3">
            <a:alphaModFix/>
          </a:blip>
          <a:stretch>
            <a:fillRect/>
          </a:stretch>
        </p:blipFill>
        <p:spPr>
          <a:xfrm>
            <a:off x="8282325" y="1477650"/>
            <a:ext cx="3909675" cy="4608151"/>
          </a:xfrm>
          <a:prstGeom prst="rect">
            <a:avLst/>
          </a:prstGeom>
          <a:noFill/>
          <a:ln>
            <a:noFill/>
          </a:ln>
        </p:spPr>
      </p:pic>
      <p:sp>
        <p:nvSpPr>
          <p:cNvPr id="665" name="Google Shape;665;g11613d185f0_0_54"/>
          <p:cNvSpPr txBox="1"/>
          <p:nvPr/>
        </p:nvSpPr>
        <p:spPr>
          <a:xfrm>
            <a:off x="376875" y="850875"/>
            <a:ext cx="8238600" cy="5861700"/>
          </a:xfrm>
          <a:prstGeom prst="rect">
            <a:avLst/>
          </a:prstGeom>
          <a:noFill/>
          <a:ln>
            <a:noFill/>
          </a:ln>
        </p:spPr>
        <p:txBody>
          <a:bodyPr spcFirstLastPara="1" wrap="square" lIns="91425" tIns="45700" rIns="91425" bIns="45700" anchor="t" anchorCtr="0">
            <a:normAutofit/>
          </a:bodyPr>
          <a:lstStyle/>
          <a:p>
            <a:pPr marL="742950" lvl="1" indent="-361950" algn="l" rtl="0">
              <a:spcBef>
                <a:spcPts val="480"/>
              </a:spcBef>
              <a:spcAft>
                <a:spcPts val="0"/>
              </a:spcAft>
              <a:buClr>
                <a:srgbClr val="FF5A33"/>
              </a:buClr>
              <a:buSzPts val="3600"/>
              <a:buFont typeface="Quattrocento Sans"/>
              <a:buChar char="❖"/>
            </a:pPr>
            <a:r>
              <a:rPr lang="en-US" sz="3700" dirty="0">
                <a:solidFill>
                  <a:srgbClr val="333333"/>
                </a:solidFill>
                <a:highlight>
                  <a:schemeClr val="lt1"/>
                </a:highlight>
                <a:latin typeface="Quattrocento Sans"/>
                <a:ea typeface="Quattrocento Sans"/>
                <a:cs typeface="Quattrocento Sans"/>
                <a:sym typeface="Quattrocento Sans"/>
              </a:rPr>
              <a:t>Ví dụ bài tập</a:t>
            </a:r>
            <a:endParaRPr sz="3700" dirty="0">
              <a:solidFill>
                <a:srgbClr val="333333"/>
              </a:solidFill>
              <a:highlight>
                <a:schemeClr val="lt1"/>
              </a:highlight>
              <a:latin typeface="Quattrocento Sans"/>
              <a:ea typeface="Quattrocento Sans"/>
              <a:cs typeface="Quattrocento Sans"/>
              <a:sym typeface="Quattrocento Sans"/>
            </a:endParaRPr>
          </a:p>
          <a:p>
            <a:pPr marL="1143000" lvl="2" indent="-376194" algn="l" rtl="0">
              <a:spcBef>
                <a:spcPts val="0"/>
              </a:spcBef>
              <a:spcAft>
                <a:spcPts val="0"/>
              </a:spcAft>
              <a:buClr>
                <a:srgbClr val="FF5A33"/>
              </a:buClr>
              <a:buSzPts val="4324"/>
              <a:buFont typeface="Quattrocento Sans"/>
              <a:buChar char="⮚"/>
            </a:pPr>
            <a:r>
              <a:rPr lang="en-US" sz="2924" dirty="0">
                <a:solidFill>
                  <a:srgbClr val="333333"/>
                </a:solidFill>
                <a:highlight>
                  <a:schemeClr val="lt1"/>
                </a:highlight>
                <a:latin typeface="Quattrocento Sans"/>
                <a:ea typeface="Quattrocento Sans"/>
                <a:cs typeface="Quattrocento Sans"/>
                <a:sym typeface="Quattrocento Sans"/>
              </a:rPr>
              <a:t>1 -&gt; 2 -&gt; 13</a:t>
            </a:r>
            <a:endParaRPr sz="2924" dirty="0">
              <a:solidFill>
                <a:srgbClr val="333333"/>
              </a:solidFill>
              <a:highlight>
                <a:schemeClr val="lt1"/>
              </a:highlight>
              <a:latin typeface="Quattrocento Sans"/>
              <a:ea typeface="Quattrocento Sans"/>
              <a:cs typeface="Quattrocento Sans"/>
              <a:sym typeface="Quattrocento Sans"/>
            </a:endParaRPr>
          </a:p>
          <a:p>
            <a:pPr marL="1143000" lvl="2" indent="-376194" algn="l" rtl="0">
              <a:spcBef>
                <a:spcPts val="0"/>
              </a:spcBef>
              <a:spcAft>
                <a:spcPts val="0"/>
              </a:spcAft>
              <a:buClr>
                <a:srgbClr val="FF5A33"/>
              </a:buClr>
              <a:buSzPts val="4324"/>
              <a:buFont typeface="Quattrocento Sans"/>
              <a:buChar char="⮚"/>
            </a:pPr>
            <a:r>
              <a:rPr lang="en-US" sz="2924" dirty="0">
                <a:solidFill>
                  <a:srgbClr val="333333"/>
                </a:solidFill>
                <a:highlight>
                  <a:schemeClr val="lt1"/>
                </a:highlight>
                <a:latin typeface="Quattrocento Sans"/>
                <a:ea typeface="Quattrocento Sans"/>
                <a:cs typeface="Quattrocento Sans"/>
                <a:sym typeface="Quattrocento Sans"/>
              </a:rPr>
              <a:t>1 -&gt; 2 -&gt; 3 -&gt; 12 -&gt; 14</a:t>
            </a:r>
            <a:endParaRPr sz="2924" dirty="0">
              <a:solidFill>
                <a:srgbClr val="333333"/>
              </a:solidFill>
              <a:highlight>
                <a:schemeClr val="lt1"/>
              </a:highlight>
              <a:latin typeface="Quattrocento Sans"/>
              <a:ea typeface="Quattrocento Sans"/>
              <a:cs typeface="Quattrocento Sans"/>
              <a:sym typeface="Quattrocento Sans"/>
            </a:endParaRPr>
          </a:p>
          <a:p>
            <a:pPr marL="1143000" lvl="2" indent="-376194" algn="l" rtl="0">
              <a:spcBef>
                <a:spcPts val="0"/>
              </a:spcBef>
              <a:spcAft>
                <a:spcPts val="0"/>
              </a:spcAft>
              <a:buClr>
                <a:srgbClr val="FF5A33"/>
              </a:buClr>
              <a:buSzPts val="4324"/>
              <a:buFont typeface="Quattrocento Sans"/>
              <a:buChar char="⮚"/>
            </a:pPr>
            <a:r>
              <a:rPr lang="en-US" sz="2924" dirty="0">
                <a:solidFill>
                  <a:srgbClr val="333333"/>
                </a:solidFill>
                <a:highlight>
                  <a:schemeClr val="lt1"/>
                </a:highlight>
                <a:latin typeface="Quattrocento Sans"/>
                <a:ea typeface="Quattrocento Sans"/>
                <a:cs typeface="Quattrocento Sans"/>
                <a:sym typeface="Quattrocento Sans"/>
              </a:rPr>
              <a:t>1 -&gt; 2 -&gt; 3 -&gt; 4 -&gt; 5 -&gt; 6 -&gt; 8 -&gt; 10 -&gt; 12 -&gt; 14</a:t>
            </a:r>
            <a:endParaRPr sz="2924" dirty="0">
              <a:solidFill>
                <a:srgbClr val="333333"/>
              </a:solidFill>
              <a:highlight>
                <a:schemeClr val="lt1"/>
              </a:highlight>
              <a:latin typeface="Quattrocento Sans"/>
              <a:ea typeface="Quattrocento Sans"/>
              <a:cs typeface="Quattrocento Sans"/>
              <a:sym typeface="Quattrocento Sans"/>
            </a:endParaRPr>
          </a:p>
          <a:p>
            <a:pPr marL="1143000" lvl="2" indent="-376194" algn="l" rtl="0">
              <a:spcBef>
                <a:spcPts val="0"/>
              </a:spcBef>
              <a:spcAft>
                <a:spcPts val="0"/>
              </a:spcAft>
              <a:buClr>
                <a:srgbClr val="FF5A33"/>
              </a:buClr>
              <a:buSzPts val="4324"/>
              <a:buFont typeface="Quattrocento Sans"/>
              <a:buChar char="⮚"/>
            </a:pPr>
            <a:r>
              <a:rPr lang="en-US" sz="2924" dirty="0">
                <a:solidFill>
                  <a:srgbClr val="333333"/>
                </a:solidFill>
                <a:highlight>
                  <a:schemeClr val="lt1"/>
                </a:highlight>
                <a:latin typeface="Quattrocento Sans"/>
                <a:ea typeface="Quattrocento Sans"/>
                <a:cs typeface="Quattrocento Sans"/>
                <a:sym typeface="Quattrocento Sans"/>
              </a:rPr>
              <a:t>1 -&gt; 2 -&gt; 3 -&gt; 4 -&gt; 6 -&gt; 7 -&gt; 8 -&gt; 10 -&gt; 12 -&gt; 14</a:t>
            </a:r>
            <a:endParaRPr sz="2924" dirty="0">
              <a:solidFill>
                <a:srgbClr val="333333"/>
              </a:solidFill>
              <a:highlight>
                <a:schemeClr val="lt1"/>
              </a:highlight>
              <a:latin typeface="Quattrocento Sans"/>
              <a:ea typeface="Quattrocento Sans"/>
              <a:cs typeface="Quattrocento Sans"/>
              <a:sym typeface="Quattrocento Sans"/>
            </a:endParaRPr>
          </a:p>
          <a:p>
            <a:pPr marL="1143000" lvl="2" indent="-376194" algn="l" rtl="0">
              <a:spcBef>
                <a:spcPts val="0"/>
              </a:spcBef>
              <a:spcAft>
                <a:spcPts val="0"/>
              </a:spcAft>
              <a:buClr>
                <a:srgbClr val="FF5A33"/>
              </a:buClr>
              <a:buSzPts val="4324"/>
              <a:buFont typeface="Quattrocento Sans"/>
              <a:buChar char="⮚"/>
            </a:pPr>
            <a:r>
              <a:rPr lang="en-US" sz="2924" dirty="0">
                <a:solidFill>
                  <a:srgbClr val="333333"/>
                </a:solidFill>
                <a:highlight>
                  <a:schemeClr val="lt1"/>
                </a:highlight>
                <a:latin typeface="Quattrocento Sans"/>
                <a:ea typeface="Quattrocento Sans"/>
                <a:cs typeface="Quattrocento Sans"/>
                <a:sym typeface="Quattrocento Sans"/>
              </a:rPr>
              <a:t>1 -&gt; 2 -&gt; 3 -&gt; 4 -&gt; 6 -&gt; 8 -&gt; 9 -&gt; 10 -&gt; 12 -&gt; 14</a:t>
            </a:r>
            <a:endParaRPr sz="2924" dirty="0">
              <a:solidFill>
                <a:srgbClr val="333333"/>
              </a:solidFill>
              <a:highlight>
                <a:schemeClr val="lt1"/>
              </a:highlight>
              <a:latin typeface="Quattrocento Sans"/>
              <a:ea typeface="Quattrocento Sans"/>
              <a:cs typeface="Quattrocento Sans"/>
              <a:sym typeface="Quattrocento Sans"/>
            </a:endParaRPr>
          </a:p>
          <a:p>
            <a:pPr marL="1143000" lvl="2" indent="-376194" algn="l" rtl="0">
              <a:spcBef>
                <a:spcPts val="0"/>
              </a:spcBef>
              <a:spcAft>
                <a:spcPts val="0"/>
              </a:spcAft>
              <a:buClr>
                <a:srgbClr val="FF5A33"/>
              </a:buClr>
              <a:buSzPts val="4324"/>
              <a:buFont typeface="Quattrocento Sans"/>
              <a:buChar char="⮚"/>
            </a:pPr>
            <a:r>
              <a:rPr lang="en-US" sz="2924" dirty="0">
                <a:solidFill>
                  <a:srgbClr val="333333"/>
                </a:solidFill>
                <a:highlight>
                  <a:schemeClr val="lt1"/>
                </a:highlight>
                <a:latin typeface="Quattrocento Sans"/>
                <a:ea typeface="Quattrocento Sans"/>
                <a:cs typeface="Quattrocento Sans"/>
                <a:sym typeface="Quattrocento Sans"/>
              </a:rPr>
              <a:t>1 -&gt; 2 -&gt; 3 -&gt; 4 -&gt; 6 -&gt; 8 -&gt; 10 -&gt; 11 -&gt; 12 -&gt; 14</a:t>
            </a:r>
            <a:endParaRPr sz="2924" dirty="0">
              <a:solidFill>
                <a:srgbClr val="333333"/>
              </a:solidFill>
              <a:highlight>
                <a:schemeClr val="lt1"/>
              </a:highlight>
              <a:latin typeface="Quattrocento Sans"/>
              <a:ea typeface="Quattrocento Sans"/>
              <a:cs typeface="Quattrocento Sans"/>
              <a:sym typeface="Quattrocento Sans"/>
            </a:endParaRPr>
          </a:p>
          <a:p>
            <a:pPr marL="1143000" lvl="2" indent="-376194" algn="l" rtl="0">
              <a:spcBef>
                <a:spcPts val="0"/>
              </a:spcBef>
              <a:spcAft>
                <a:spcPts val="0"/>
              </a:spcAft>
              <a:buClr>
                <a:srgbClr val="FF5A33"/>
              </a:buClr>
              <a:buSzPts val="4324"/>
              <a:buFont typeface="Quattrocento Sans"/>
              <a:buChar char="⮚"/>
            </a:pPr>
            <a:r>
              <a:rPr lang="en-US" sz="2924" dirty="0">
                <a:solidFill>
                  <a:srgbClr val="333333"/>
                </a:solidFill>
                <a:highlight>
                  <a:schemeClr val="lt1"/>
                </a:highlight>
                <a:latin typeface="Quattrocento Sans"/>
                <a:ea typeface="Quattrocento Sans"/>
                <a:cs typeface="Quattrocento Sans"/>
                <a:sym typeface="Quattrocento Sans"/>
              </a:rPr>
              <a:t>1 -&gt; 2 -&gt; 3 -&gt; 4 -&gt; 6 -&gt; 8 -&gt; 10 -&gt; 12 -&gt; 14</a:t>
            </a:r>
            <a:endParaRPr sz="2924" dirty="0">
              <a:solidFill>
                <a:srgbClr val="333333"/>
              </a:solidFill>
              <a:highlight>
                <a:schemeClr val="lt1"/>
              </a:highlight>
              <a:latin typeface="Quattrocento Sans"/>
              <a:ea typeface="Quattrocento Sans"/>
              <a:cs typeface="Quattrocento Sans"/>
              <a:sym typeface="Quattrocento Sans"/>
            </a:endParaRPr>
          </a:p>
          <a:p>
            <a:pPr marL="0" lvl="0" indent="0" algn="l" rtl="0">
              <a:spcBef>
                <a:spcPts val="480"/>
              </a:spcBef>
              <a:spcAft>
                <a:spcPts val="0"/>
              </a:spcAft>
              <a:buNone/>
            </a:pPr>
            <a:endParaRPr sz="3600" dirty="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g11613d185f0_0_31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basis path techniques</a:t>
            </a:r>
            <a:endParaRPr/>
          </a:p>
        </p:txBody>
      </p:sp>
      <p:sp>
        <p:nvSpPr>
          <p:cNvPr id="671" name="Google Shape;671;g11613d185f0_0_314"/>
          <p:cNvSpPr txBox="1"/>
          <p:nvPr/>
        </p:nvSpPr>
        <p:spPr>
          <a:xfrm>
            <a:off x="307800" y="901275"/>
            <a:ext cx="121167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Ưu điểm Kỹ thuật đường cơ sở</a:t>
            </a:r>
            <a:endParaRPr sz="4000">
              <a:solidFill>
                <a:srgbClr val="333333"/>
              </a:solidFill>
              <a:highlight>
                <a:schemeClr val="lt1"/>
              </a:highlight>
              <a:latin typeface="Quattrocento Sans"/>
              <a:ea typeface="Quattrocento Sans"/>
              <a:cs typeface="Quattrocento Sans"/>
              <a:sym typeface="Quattrocento Sans"/>
            </a:endParaRPr>
          </a:p>
        </p:txBody>
      </p:sp>
      <p:sp>
        <p:nvSpPr>
          <p:cNvPr id="672" name="Google Shape;672;g11613d185f0_0_314"/>
          <p:cNvSpPr txBox="1"/>
          <p:nvPr/>
        </p:nvSpPr>
        <p:spPr>
          <a:xfrm>
            <a:off x="346950" y="1701675"/>
            <a:ext cx="11235300" cy="4088100"/>
          </a:xfrm>
          <a:prstGeom prst="rect">
            <a:avLst/>
          </a:prstGeom>
          <a:noFill/>
          <a:ln>
            <a:noFill/>
          </a:ln>
        </p:spPr>
        <p:txBody>
          <a:bodyPr spcFirstLastPara="1" wrap="square" lIns="91425" tIns="45700" rIns="91425" bIns="45700" anchor="t" anchorCtr="0">
            <a:normAutofit/>
          </a:bodyPr>
          <a:lstStyle/>
          <a:p>
            <a:pPr marL="742950" lvl="1" indent="-361950" algn="l" rtl="0">
              <a:lnSpc>
                <a:spcPct val="90000"/>
              </a:lnSpc>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Nó giúp giảm các test thừa.</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lnSpc>
                <a:spcPct val="90000"/>
              </a:lnSpc>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Cung cấp phạm vi kiểm tra cao vì nó bao gồm tất cả các câu lệnh và các nhánh trong mã.</a:t>
            </a:r>
            <a:endParaRPr sz="360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72">
                                            <p:txEl>
                                              <p:pRg st="0" end="0"/>
                                            </p:txEl>
                                          </p:spTgt>
                                        </p:tgtEl>
                                        <p:attrNameLst>
                                          <p:attrName>style.visibility</p:attrName>
                                        </p:attrNameLst>
                                      </p:cBhvr>
                                      <p:to>
                                        <p:strVal val="visible"/>
                                      </p:to>
                                    </p:set>
                                    <p:anim calcmode="lin" valueType="num">
                                      <p:cBhvr additive="base">
                                        <p:cTn id="7" dur="1000"/>
                                        <p:tgtEl>
                                          <p:spTgt spid="67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72">
                                            <p:txEl>
                                              <p:pRg st="1" end="1"/>
                                            </p:txEl>
                                          </p:spTgt>
                                        </p:tgtEl>
                                        <p:attrNameLst>
                                          <p:attrName>style.visibility</p:attrName>
                                        </p:attrNameLst>
                                      </p:cBhvr>
                                      <p:to>
                                        <p:strVal val="visible"/>
                                      </p:to>
                                    </p:set>
                                    <p:anim calcmode="lin" valueType="num">
                                      <p:cBhvr additive="base">
                                        <p:cTn id="12" dur="1000"/>
                                        <p:tgtEl>
                                          <p:spTgt spid="672">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g11613d185f0_0_32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basis path techniques</a:t>
            </a:r>
            <a:endParaRPr/>
          </a:p>
        </p:txBody>
      </p:sp>
      <p:sp>
        <p:nvSpPr>
          <p:cNvPr id="678" name="Google Shape;678;g11613d185f0_0_320"/>
          <p:cNvSpPr txBox="1"/>
          <p:nvPr/>
        </p:nvSpPr>
        <p:spPr>
          <a:xfrm>
            <a:off x="307800" y="901275"/>
            <a:ext cx="121167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Nhược điểm Kỹ thuật đường cơ sở</a:t>
            </a:r>
            <a:endParaRPr sz="4000">
              <a:solidFill>
                <a:srgbClr val="333333"/>
              </a:solidFill>
              <a:highlight>
                <a:schemeClr val="lt1"/>
              </a:highlight>
              <a:latin typeface="Quattrocento Sans"/>
              <a:ea typeface="Quattrocento Sans"/>
              <a:cs typeface="Quattrocento Sans"/>
              <a:sym typeface="Quattrocento Sans"/>
            </a:endParaRPr>
          </a:p>
        </p:txBody>
      </p:sp>
      <p:sp>
        <p:nvSpPr>
          <p:cNvPr id="679" name="Google Shape;679;g11613d185f0_0_320"/>
          <p:cNvSpPr txBox="1"/>
          <p:nvPr/>
        </p:nvSpPr>
        <p:spPr>
          <a:xfrm>
            <a:off x="346950" y="1701675"/>
            <a:ext cx="11235300" cy="5156400"/>
          </a:xfrm>
          <a:prstGeom prst="rect">
            <a:avLst/>
          </a:prstGeom>
          <a:noFill/>
          <a:ln>
            <a:noFill/>
          </a:ln>
        </p:spPr>
        <p:txBody>
          <a:bodyPr spcFirstLastPara="1" wrap="square" lIns="91425" tIns="45700" rIns="91425" bIns="45700" anchor="t" anchorCtr="0">
            <a:normAutofit/>
          </a:bodyPr>
          <a:lstStyle/>
          <a:p>
            <a:pPr marL="742950" lvl="1" indent="-361950" algn="l" rtl="0">
              <a:lnSpc>
                <a:spcPct val="90000"/>
              </a:lnSpc>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Đánh giá mỗi đường dẫn là một thách thức cũng như tốn thời gian vì một số đường dẫn theo cấp số nhân của số nhánh. Ví dụ, một hàm chứa 10 câu lệnh if có 1024 đường dẫn để kiểm tra.</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lnSpc>
                <a:spcPct val="90000"/>
              </a:lnSpc>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Đôi khi nhiều đường dẫn không thể thực hiện do mối quan hệ của dữ liệu.</a:t>
            </a:r>
            <a:endParaRPr sz="360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79">
                                            <p:txEl>
                                              <p:pRg st="0" end="0"/>
                                            </p:txEl>
                                          </p:spTgt>
                                        </p:tgtEl>
                                        <p:attrNameLst>
                                          <p:attrName>style.visibility</p:attrName>
                                        </p:attrNameLst>
                                      </p:cBhvr>
                                      <p:to>
                                        <p:strVal val="visible"/>
                                      </p:to>
                                    </p:set>
                                    <p:anim calcmode="lin" valueType="num">
                                      <p:cBhvr additive="base">
                                        <p:cTn id="7" dur="1000"/>
                                        <p:tgtEl>
                                          <p:spTgt spid="679">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79">
                                            <p:txEl>
                                              <p:pRg st="1" end="1"/>
                                            </p:txEl>
                                          </p:spTgt>
                                        </p:tgtEl>
                                        <p:attrNameLst>
                                          <p:attrName>style.visibility</p:attrName>
                                        </p:attrNameLst>
                                      </p:cBhvr>
                                      <p:to>
                                        <p:strVal val="visible"/>
                                      </p:to>
                                    </p:set>
                                    <p:anim calcmode="lin" valueType="num">
                                      <p:cBhvr additive="base">
                                        <p:cTn id="12" dur="1000"/>
                                        <p:tgtEl>
                                          <p:spTgt spid="679">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g11613d185f0_0_9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control flow techniques</a:t>
            </a:r>
            <a:endParaRPr/>
          </a:p>
        </p:txBody>
      </p:sp>
      <p:sp>
        <p:nvSpPr>
          <p:cNvPr id="685" name="Google Shape;685;g11613d185f0_0_92"/>
          <p:cNvSpPr txBox="1"/>
          <p:nvPr/>
        </p:nvSpPr>
        <p:spPr>
          <a:xfrm>
            <a:off x="617100" y="1701675"/>
            <a:ext cx="11498100" cy="5083500"/>
          </a:xfrm>
          <a:prstGeom prst="rect">
            <a:avLst/>
          </a:prstGeom>
          <a:noFill/>
          <a:ln>
            <a:noFill/>
          </a:ln>
        </p:spPr>
        <p:txBody>
          <a:bodyPr spcFirstLastPara="1" wrap="square" lIns="91425" tIns="45700" rIns="91425" bIns="45700" anchor="t" anchorCtr="0">
            <a:normAutofit/>
          </a:bodyPr>
          <a:lstStyle/>
          <a:p>
            <a:pPr marL="742950" lvl="1" indent="-361950" algn="l" rtl="0">
              <a:lnSpc>
                <a:spcPct val="90000"/>
              </a:lnSpc>
              <a:spcBef>
                <a:spcPts val="48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Là kỹ thuật thiết kế test case đảm bảo “cover” được tất cả các câu </a:t>
            </a:r>
            <a:r>
              <a:rPr lang="en-US" sz="3600" dirty="0" err="1">
                <a:solidFill>
                  <a:srgbClr val="333333"/>
                </a:solidFill>
                <a:highlight>
                  <a:schemeClr val="lt1"/>
                </a:highlight>
                <a:latin typeface="Quattrocento Sans"/>
                <a:ea typeface="Quattrocento Sans"/>
                <a:cs typeface="Quattrocento Sans"/>
                <a:sym typeface="Quattrocento Sans"/>
              </a:rPr>
              <a:t>lệnh</a:t>
            </a:r>
            <a:r>
              <a:rPr lang="en-US" sz="3600" dirty="0">
                <a:solidFill>
                  <a:srgbClr val="333333"/>
                </a:solidFill>
                <a:highlight>
                  <a:schemeClr val="lt1"/>
                </a:highlight>
                <a:latin typeface="Quattrocento Sans"/>
                <a:ea typeface="Quattrocento Sans"/>
                <a:cs typeface="Quattrocento Sans"/>
                <a:sym typeface="Quattrocento Sans"/>
              </a:rPr>
              <a:t>, biểu thức điều kiện trong code module cần test.</a:t>
            </a:r>
            <a:endParaRPr sz="3600" dirty="0">
              <a:solidFill>
                <a:srgbClr val="333333"/>
              </a:solidFill>
              <a:highlight>
                <a:schemeClr val="lt1"/>
              </a:highlight>
              <a:latin typeface="Quattrocento Sans"/>
              <a:ea typeface="Quattrocento Sans"/>
              <a:cs typeface="Quattrocento Sans"/>
              <a:sym typeface="Quattrocento Sans"/>
            </a:endParaRPr>
          </a:p>
          <a:p>
            <a:pPr marL="742950" lvl="1" indent="-361950" algn="l" rtl="0">
              <a:lnSpc>
                <a:spcPct val="90000"/>
              </a:lnSpc>
              <a:spcBef>
                <a:spcPts val="48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Có </a:t>
            </a:r>
            <a:r>
              <a:rPr lang="en-US" sz="3600" dirty="0" err="1">
                <a:solidFill>
                  <a:srgbClr val="333333"/>
                </a:solidFill>
                <a:highlight>
                  <a:schemeClr val="lt1"/>
                </a:highlight>
                <a:latin typeface="Quattrocento Sans"/>
                <a:ea typeface="Quattrocento Sans"/>
                <a:cs typeface="Quattrocento Sans"/>
                <a:sym typeface="Quattrocento Sans"/>
              </a:rPr>
              <a:t>ba</a:t>
            </a:r>
            <a:r>
              <a:rPr lang="en-US" sz="3600" dirty="0">
                <a:solidFill>
                  <a:srgbClr val="333333"/>
                </a:solidFill>
                <a:highlight>
                  <a:schemeClr val="lt1"/>
                </a:highlight>
                <a:latin typeface="Quattrocento Sans"/>
                <a:ea typeface="Quattrocento Sans"/>
                <a:cs typeface="Quattrocento Sans"/>
                <a:sym typeface="Quattrocento Sans"/>
              </a:rPr>
              <a:t> tiêu chí đánh giá độ bao </a:t>
            </a:r>
            <a:r>
              <a:rPr lang="en-US" sz="3600" dirty="0" err="1">
                <a:solidFill>
                  <a:srgbClr val="333333"/>
                </a:solidFill>
                <a:highlight>
                  <a:schemeClr val="lt1"/>
                </a:highlight>
                <a:latin typeface="Quattrocento Sans"/>
                <a:ea typeface="Quattrocento Sans"/>
                <a:cs typeface="Quattrocento Sans"/>
                <a:sym typeface="Quattrocento Sans"/>
              </a:rPr>
              <a:t>phủ</a:t>
            </a:r>
            <a:endParaRPr sz="3600" dirty="0">
              <a:solidFill>
                <a:srgbClr val="333333"/>
              </a:solidFill>
              <a:highlight>
                <a:schemeClr val="lt1"/>
              </a:highlight>
              <a:latin typeface="Quattrocento Sans"/>
              <a:ea typeface="Quattrocento Sans"/>
              <a:cs typeface="Quattrocento Sans"/>
              <a:sym typeface="Quattrocento Sans"/>
            </a:endParaRPr>
          </a:p>
          <a:p>
            <a:pPr marL="1143000" lvl="2" indent="-330200" algn="l" rtl="0">
              <a:lnSpc>
                <a:spcPct val="90000"/>
              </a:lnSpc>
              <a:spcBef>
                <a:spcPts val="48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Statement Coverage (bao </a:t>
            </a:r>
            <a:r>
              <a:rPr lang="en-US" sz="3600" dirty="0" err="1">
                <a:solidFill>
                  <a:srgbClr val="333333"/>
                </a:solidFill>
                <a:highlight>
                  <a:schemeClr val="lt1"/>
                </a:highlight>
                <a:latin typeface="Quattrocento Sans"/>
                <a:ea typeface="Quattrocento Sans"/>
                <a:cs typeface="Quattrocento Sans"/>
                <a:sym typeface="Quattrocento Sans"/>
              </a:rPr>
              <a:t>phủ</a:t>
            </a:r>
            <a:r>
              <a:rPr lang="en-US" sz="3600" dirty="0">
                <a:solidFill>
                  <a:srgbClr val="333333"/>
                </a:solidFill>
                <a:highlight>
                  <a:schemeClr val="lt1"/>
                </a:highlight>
                <a:latin typeface="Quattrocento Sans"/>
                <a:ea typeface="Quattrocento Sans"/>
                <a:cs typeface="Quattrocento Sans"/>
                <a:sym typeface="Quattrocento Sans"/>
              </a:rPr>
              <a:t> câu </a:t>
            </a:r>
            <a:r>
              <a:rPr lang="en-US" sz="3600" dirty="0" err="1">
                <a:solidFill>
                  <a:srgbClr val="333333"/>
                </a:solidFill>
                <a:highlight>
                  <a:schemeClr val="lt1"/>
                </a:highlight>
                <a:latin typeface="Quattrocento Sans"/>
                <a:ea typeface="Quattrocento Sans"/>
                <a:cs typeface="Quattrocento Sans"/>
                <a:sym typeface="Quattrocento Sans"/>
              </a:rPr>
              <a:t>lệnh</a:t>
            </a:r>
            <a:r>
              <a:rPr lang="en-US" sz="3600" dirty="0">
                <a:solidFill>
                  <a:srgbClr val="333333"/>
                </a:solidFill>
                <a:highlight>
                  <a:schemeClr val="lt1"/>
                </a:highlight>
                <a:latin typeface="Quattrocento Sans"/>
                <a:ea typeface="Quattrocento Sans"/>
                <a:cs typeface="Quattrocento Sans"/>
                <a:sym typeface="Quattrocento Sans"/>
              </a:rPr>
              <a:t>)</a:t>
            </a:r>
            <a:endParaRPr sz="3600" dirty="0">
              <a:solidFill>
                <a:srgbClr val="333333"/>
              </a:solidFill>
              <a:highlight>
                <a:schemeClr val="lt1"/>
              </a:highlight>
              <a:latin typeface="Quattrocento Sans"/>
              <a:ea typeface="Quattrocento Sans"/>
              <a:cs typeface="Quattrocento Sans"/>
              <a:sym typeface="Quattrocento Sans"/>
            </a:endParaRPr>
          </a:p>
          <a:p>
            <a:pPr marL="1143000" lvl="2" indent="-330200" algn="l" rtl="0">
              <a:lnSpc>
                <a:spcPct val="90000"/>
              </a:lnSpc>
              <a:spcBef>
                <a:spcPts val="48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Decision Coverage(bao </a:t>
            </a:r>
            <a:r>
              <a:rPr lang="en-US" sz="3600" dirty="0" err="1">
                <a:solidFill>
                  <a:srgbClr val="333333"/>
                </a:solidFill>
                <a:highlight>
                  <a:schemeClr val="lt1"/>
                </a:highlight>
                <a:latin typeface="Quattrocento Sans"/>
                <a:ea typeface="Quattrocento Sans"/>
                <a:cs typeface="Quattrocento Sans"/>
                <a:sym typeface="Quattrocento Sans"/>
              </a:rPr>
              <a:t>phủ</a:t>
            </a:r>
            <a:r>
              <a:rPr lang="en-US" sz="3600" dirty="0">
                <a:solidFill>
                  <a:srgbClr val="333333"/>
                </a:solidFill>
                <a:highlight>
                  <a:schemeClr val="lt1"/>
                </a:highlight>
                <a:latin typeface="Quattrocento Sans"/>
                <a:ea typeface="Quattrocento Sans"/>
                <a:cs typeface="Quattrocento Sans"/>
                <a:sym typeface="Quattrocento Sans"/>
              </a:rPr>
              <a:t> quyết định)</a:t>
            </a:r>
            <a:endParaRPr sz="3600" dirty="0">
              <a:solidFill>
                <a:srgbClr val="333333"/>
              </a:solidFill>
              <a:highlight>
                <a:schemeClr val="lt1"/>
              </a:highlight>
              <a:latin typeface="Quattrocento Sans"/>
              <a:ea typeface="Quattrocento Sans"/>
              <a:cs typeface="Quattrocento Sans"/>
              <a:sym typeface="Quattrocento Sans"/>
            </a:endParaRPr>
          </a:p>
          <a:p>
            <a:pPr marL="1143000" lvl="2" indent="-330200" algn="l" rtl="0">
              <a:lnSpc>
                <a:spcPct val="90000"/>
              </a:lnSpc>
              <a:spcBef>
                <a:spcPts val="48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Branch Coverage (bao </a:t>
            </a:r>
            <a:r>
              <a:rPr lang="en-US" sz="3600" dirty="0" err="1">
                <a:solidFill>
                  <a:srgbClr val="333333"/>
                </a:solidFill>
                <a:highlight>
                  <a:schemeClr val="lt1"/>
                </a:highlight>
                <a:latin typeface="Quattrocento Sans"/>
                <a:ea typeface="Quattrocento Sans"/>
                <a:cs typeface="Quattrocento Sans"/>
                <a:sym typeface="Quattrocento Sans"/>
              </a:rPr>
              <a:t>phủ</a:t>
            </a:r>
            <a:r>
              <a:rPr lang="en-US" sz="3600" dirty="0">
                <a:solidFill>
                  <a:srgbClr val="333333"/>
                </a:solidFill>
                <a:highlight>
                  <a:schemeClr val="lt1"/>
                </a:highlight>
                <a:latin typeface="Quattrocento Sans"/>
                <a:ea typeface="Quattrocento Sans"/>
                <a:cs typeface="Quattrocento Sans"/>
                <a:sym typeface="Quattrocento Sans"/>
              </a:rPr>
              <a:t> </a:t>
            </a:r>
            <a:r>
              <a:rPr lang="en-US" sz="3600" dirty="0" err="1">
                <a:solidFill>
                  <a:srgbClr val="333333"/>
                </a:solidFill>
                <a:highlight>
                  <a:schemeClr val="lt1"/>
                </a:highlight>
                <a:latin typeface="Quattrocento Sans"/>
                <a:ea typeface="Quattrocento Sans"/>
                <a:cs typeface="Quattrocento Sans"/>
                <a:sym typeface="Quattrocento Sans"/>
              </a:rPr>
              <a:t>nhánh</a:t>
            </a:r>
            <a:r>
              <a:rPr lang="en-US" sz="3600" dirty="0">
                <a:solidFill>
                  <a:srgbClr val="333333"/>
                </a:solidFill>
                <a:highlight>
                  <a:schemeClr val="lt1"/>
                </a:highlight>
                <a:latin typeface="Quattrocento Sans"/>
                <a:ea typeface="Quattrocento Sans"/>
                <a:cs typeface="Quattrocento Sans"/>
                <a:sym typeface="Quattrocento Sans"/>
              </a:rPr>
              <a:t>)</a:t>
            </a:r>
            <a:endParaRPr sz="3600" dirty="0">
              <a:solidFill>
                <a:srgbClr val="333333"/>
              </a:solidFill>
              <a:highlight>
                <a:schemeClr val="lt1"/>
              </a:highlight>
              <a:latin typeface="Quattrocento Sans"/>
              <a:ea typeface="Quattrocento Sans"/>
              <a:cs typeface="Quattrocento Sans"/>
              <a:sym typeface="Quattrocento Sans"/>
            </a:endParaRPr>
          </a:p>
        </p:txBody>
      </p:sp>
      <p:sp>
        <p:nvSpPr>
          <p:cNvPr id="686" name="Google Shape;686;g11613d185f0_0_92"/>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Kỹ thuật kiểm thử luồng điều khiển(Control Flow)</a:t>
            </a:r>
            <a:endParaRPr sz="400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85">
                                            <p:txEl>
                                              <p:pRg st="0" end="0"/>
                                            </p:txEl>
                                          </p:spTgt>
                                        </p:tgtEl>
                                        <p:attrNameLst>
                                          <p:attrName>style.visibility</p:attrName>
                                        </p:attrNameLst>
                                      </p:cBhvr>
                                      <p:to>
                                        <p:strVal val="visible"/>
                                      </p:to>
                                    </p:set>
                                    <p:anim calcmode="lin" valueType="num">
                                      <p:cBhvr additive="base">
                                        <p:cTn id="7" dur="1000"/>
                                        <p:tgtEl>
                                          <p:spTgt spid="68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85">
                                            <p:txEl>
                                              <p:pRg st="1" end="1"/>
                                            </p:txEl>
                                          </p:spTgt>
                                        </p:tgtEl>
                                        <p:attrNameLst>
                                          <p:attrName>style.visibility</p:attrName>
                                        </p:attrNameLst>
                                      </p:cBhvr>
                                      <p:to>
                                        <p:strVal val="visible"/>
                                      </p:to>
                                    </p:set>
                                    <p:anim calcmode="lin" valueType="num">
                                      <p:cBhvr additive="base">
                                        <p:cTn id="12" dur="1000"/>
                                        <p:tgtEl>
                                          <p:spTgt spid="68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85">
                                            <p:txEl>
                                              <p:pRg st="2" end="2"/>
                                            </p:txEl>
                                          </p:spTgt>
                                        </p:tgtEl>
                                        <p:attrNameLst>
                                          <p:attrName>style.visibility</p:attrName>
                                        </p:attrNameLst>
                                      </p:cBhvr>
                                      <p:to>
                                        <p:strVal val="visible"/>
                                      </p:to>
                                    </p:set>
                                    <p:anim calcmode="lin" valueType="num">
                                      <p:cBhvr additive="base">
                                        <p:cTn id="17" dur="1000"/>
                                        <p:tgtEl>
                                          <p:spTgt spid="685">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685">
                                            <p:txEl>
                                              <p:pRg st="3" end="3"/>
                                            </p:txEl>
                                          </p:spTgt>
                                        </p:tgtEl>
                                        <p:attrNameLst>
                                          <p:attrName>style.visibility</p:attrName>
                                        </p:attrNameLst>
                                      </p:cBhvr>
                                      <p:to>
                                        <p:strVal val="visible"/>
                                      </p:to>
                                    </p:set>
                                    <p:anim calcmode="lin" valueType="num">
                                      <p:cBhvr additive="base">
                                        <p:cTn id="22" dur="1000"/>
                                        <p:tgtEl>
                                          <p:spTgt spid="685">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685">
                                            <p:txEl>
                                              <p:pRg st="4" end="4"/>
                                            </p:txEl>
                                          </p:spTgt>
                                        </p:tgtEl>
                                        <p:attrNameLst>
                                          <p:attrName>style.visibility</p:attrName>
                                        </p:attrNameLst>
                                      </p:cBhvr>
                                      <p:to>
                                        <p:strVal val="visible"/>
                                      </p:to>
                                    </p:set>
                                    <p:anim calcmode="lin" valueType="num">
                                      <p:cBhvr additive="base">
                                        <p:cTn id="27" dur="1000"/>
                                        <p:tgtEl>
                                          <p:spTgt spid="685">
                                            <p:txEl>
                                              <p:pRg st="4" end="4"/>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g11613d185f0_0_10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a:t>statement coverage</a:t>
            </a:r>
            <a:endParaRPr dirty="0"/>
          </a:p>
        </p:txBody>
      </p:sp>
      <p:sp>
        <p:nvSpPr>
          <p:cNvPr id="692" name="Google Shape;692;g11613d185f0_0_104"/>
          <p:cNvSpPr txBox="1"/>
          <p:nvPr/>
        </p:nvSpPr>
        <p:spPr>
          <a:xfrm>
            <a:off x="617100" y="1701675"/>
            <a:ext cx="11498100" cy="5083500"/>
          </a:xfrm>
          <a:prstGeom prst="rect">
            <a:avLst/>
          </a:prstGeom>
          <a:noFill/>
          <a:ln>
            <a:noFill/>
          </a:ln>
        </p:spPr>
        <p:txBody>
          <a:bodyPr spcFirstLastPara="1" wrap="square" lIns="91425" tIns="45700" rIns="91425" bIns="45700" anchor="t" anchorCtr="0">
            <a:normAutofit lnSpcReduction="10000"/>
          </a:bodyPr>
          <a:lstStyle/>
          <a:p>
            <a:pPr marL="742950" lvl="1" indent="-361950" algn="l" rtl="0">
              <a:lnSpc>
                <a:spcPct val="90000"/>
              </a:lnSpc>
              <a:spcBef>
                <a:spcPts val="48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Là một kỹ thuật kiểm tra hộp trắng trong đó tất cả các câu </a:t>
            </a:r>
            <a:r>
              <a:rPr lang="en-US" sz="3600" dirty="0" err="1">
                <a:solidFill>
                  <a:srgbClr val="333333"/>
                </a:solidFill>
                <a:highlight>
                  <a:schemeClr val="lt1"/>
                </a:highlight>
                <a:latin typeface="Quattrocento Sans"/>
                <a:ea typeface="Quattrocento Sans"/>
                <a:cs typeface="Quattrocento Sans"/>
                <a:sym typeface="Quattrocento Sans"/>
              </a:rPr>
              <a:t>lệnh</a:t>
            </a:r>
            <a:r>
              <a:rPr lang="en-US" sz="3600" dirty="0">
                <a:solidFill>
                  <a:srgbClr val="333333"/>
                </a:solidFill>
                <a:highlight>
                  <a:schemeClr val="lt1"/>
                </a:highlight>
                <a:latin typeface="Quattrocento Sans"/>
                <a:ea typeface="Quattrocento Sans"/>
                <a:cs typeface="Quattrocento Sans"/>
                <a:sym typeface="Quattrocento Sans"/>
              </a:rPr>
              <a:t> trong mã nguồn được thực thi ít nhất một lần. Nó được sử dụng để tính toán số lượng câu </a:t>
            </a:r>
            <a:r>
              <a:rPr lang="en-US" sz="3600" dirty="0" err="1">
                <a:solidFill>
                  <a:srgbClr val="333333"/>
                </a:solidFill>
                <a:highlight>
                  <a:schemeClr val="lt1"/>
                </a:highlight>
                <a:latin typeface="Quattrocento Sans"/>
                <a:ea typeface="Quattrocento Sans"/>
                <a:cs typeface="Quattrocento Sans"/>
                <a:sym typeface="Quattrocento Sans"/>
              </a:rPr>
              <a:t>lệnh</a:t>
            </a:r>
            <a:r>
              <a:rPr lang="en-US" sz="3600" dirty="0">
                <a:solidFill>
                  <a:srgbClr val="333333"/>
                </a:solidFill>
                <a:highlight>
                  <a:schemeClr val="lt1"/>
                </a:highlight>
                <a:latin typeface="Quattrocento Sans"/>
                <a:ea typeface="Quattrocento Sans"/>
                <a:cs typeface="Quattrocento Sans"/>
                <a:sym typeface="Quattrocento Sans"/>
              </a:rPr>
              <a:t> trong mã nguồn đã được thực thi. Mục đích chính của Statement Coverage là bao </a:t>
            </a:r>
            <a:r>
              <a:rPr lang="en-US" sz="3600" dirty="0" err="1">
                <a:solidFill>
                  <a:srgbClr val="333333"/>
                </a:solidFill>
                <a:highlight>
                  <a:schemeClr val="lt1"/>
                </a:highlight>
                <a:latin typeface="Quattrocento Sans"/>
                <a:ea typeface="Quattrocento Sans"/>
                <a:cs typeface="Quattrocento Sans"/>
                <a:sym typeface="Quattrocento Sans"/>
              </a:rPr>
              <a:t>phủ</a:t>
            </a:r>
            <a:r>
              <a:rPr lang="en-US" sz="3600" dirty="0">
                <a:solidFill>
                  <a:srgbClr val="333333"/>
                </a:solidFill>
                <a:highlight>
                  <a:schemeClr val="lt1"/>
                </a:highlight>
                <a:latin typeface="Quattrocento Sans"/>
                <a:ea typeface="Quattrocento Sans"/>
                <a:cs typeface="Quattrocento Sans"/>
                <a:sym typeface="Quattrocento Sans"/>
              </a:rPr>
              <a:t> 100% tất cả các đường dẫn, dòng và câu </a:t>
            </a:r>
            <a:r>
              <a:rPr lang="en-US" sz="3600" dirty="0" err="1">
                <a:solidFill>
                  <a:srgbClr val="333333"/>
                </a:solidFill>
                <a:highlight>
                  <a:schemeClr val="lt1"/>
                </a:highlight>
                <a:latin typeface="Quattrocento Sans"/>
                <a:ea typeface="Quattrocento Sans"/>
                <a:cs typeface="Quattrocento Sans"/>
                <a:sym typeface="Quattrocento Sans"/>
              </a:rPr>
              <a:t>lệnh</a:t>
            </a:r>
            <a:r>
              <a:rPr lang="en-US" sz="3600" dirty="0">
                <a:solidFill>
                  <a:srgbClr val="333333"/>
                </a:solidFill>
                <a:highlight>
                  <a:schemeClr val="lt1"/>
                </a:highlight>
                <a:latin typeface="Quattrocento Sans"/>
                <a:ea typeface="Quattrocento Sans"/>
                <a:cs typeface="Quattrocento Sans"/>
                <a:sym typeface="Quattrocento Sans"/>
              </a:rPr>
              <a:t> có thể có trong mã nguồn.</a:t>
            </a:r>
            <a:endParaRPr sz="3600" dirty="0">
              <a:solidFill>
                <a:srgbClr val="333333"/>
              </a:solidFill>
              <a:highlight>
                <a:schemeClr val="lt1"/>
              </a:highlight>
              <a:latin typeface="Quattrocento Sans"/>
              <a:ea typeface="Quattrocento Sans"/>
              <a:cs typeface="Quattrocento Sans"/>
              <a:sym typeface="Quattrocento Sans"/>
            </a:endParaRPr>
          </a:p>
          <a:p>
            <a:pPr marL="742950" lvl="1" indent="-361950" algn="l" rtl="0">
              <a:lnSpc>
                <a:spcPct val="90000"/>
              </a:lnSpc>
              <a:spcBef>
                <a:spcPts val="48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Mức độ bao </a:t>
            </a:r>
            <a:r>
              <a:rPr lang="en-US" sz="3600" dirty="0" err="1">
                <a:solidFill>
                  <a:srgbClr val="333333"/>
                </a:solidFill>
                <a:highlight>
                  <a:schemeClr val="lt1"/>
                </a:highlight>
                <a:latin typeface="Quattrocento Sans"/>
                <a:ea typeface="Quattrocento Sans"/>
                <a:cs typeface="Quattrocento Sans"/>
                <a:sym typeface="Quattrocento Sans"/>
              </a:rPr>
              <a:t>phủ</a:t>
            </a:r>
            <a:r>
              <a:rPr lang="en-US" sz="3600" dirty="0">
                <a:solidFill>
                  <a:srgbClr val="333333"/>
                </a:solidFill>
                <a:highlight>
                  <a:schemeClr val="lt1"/>
                </a:highlight>
                <a:latin typeface="Quattrocento Sans"/>
                <a:ea typeface="Quattrocento Sans"/>
                <a:cs typeface="Quattrocento Sans"/>
                <a:sym typeface="Quattrocento Sans"/>
              </a:rPr>
              <a:t> của câu </a:t>
            </a:r>
            <a:r>
              <a:rPr lang="en-US" sz="3600" dirty="0" err="1">
                <a:solidFill>
                  <a:srgbClr val="333333"/>
                </a:solidFill>
                <a:highlight>
                  <a:schemeClr val="lt1"/>
                </a:highlight>
                <a:latin typeface="Quattrocento Sans"/>
                <a:ea typeface="Quattrocento Sans"/>
                <a:cs typeface="Quattrocento Sans"/>
                <a:sym typeface="Quattrocento Sans"/>
              </a:rPr>
              <a:t>lệnh</a:t>
            </a:r>
            <a:r>
              <a:rPr lang="en-US" sz="3600" dirty="0">
                <a:solidFill>
                  <a:srgbClr val="333333"/>
                </a:solidFill>
                <a:highlight>
                  <a:schemeClr val="lt1"/>
                </a:highlight>
                <a:latin typeface="Quattrocento Sans"/>
                <a:ea typeface="Quattrocento Sans"/>
                <a:cs typeface="Quattrocento Sans"/>
                <a:sym typeface="Quattrocento Sans"/>
              </a:rPr>
              <a:t> được sử dụng để xác định </a:t>
            </a:r>
            <a:r>
              <a:rPr lang="en-US" sz="3600" dirty="0" err="1">
                <a:solidFill>
                  <a:srgbClr val="333333"/>
                </a:solidFill>
                <a:highlight>
                  <a:schemeClr val="lt1"/>
                </a:highlight>
                <a:latin typeface="Quattrocento Sans"/>
                <a:ea typeface="Quattrocento Sans"/>
                <a:cs typeface="Quattrocento Sans"/>
                <a:sym typeface="Quattrocento Sans"/>
              </a:rPr>
              <a:t>kịch</a:t>
            </a:r>
            <a:r>
              <a:rPr lang="en-US" sz="3600" dirty="0">
                <a:solidFill>
                  <a:srgbClr val="333333"/>
                </a:solidFill>
                <a:highlight>
                  <a:schemeClr val="lt1"/>
                </a:highlight>
                <a:latin typeface="Quattrocento Sans"/>
                <a:ea typeface="Quattrocento Sans"/>
                <a:cs typeface="Quattrocento Sans"/>
                <a:sym typeface="Quattrocento Sans"/>
              </a:rPr>
              <a:t> bản dựa trên cấu trúc của mã được kiểm tra.</a:t>
            </a:r>
            <a:endParaRPr sz="3600" dirty="0">
              <a:solidFill>
                <a:srgbClr val="333333"/>
              </a:solidFill>
              <a:highlight>
                <a:schemeClr val="lt1"/>
              </a:highlight>
              <a:latin typeface="Quattrocento Sans"/>
              <a:ea typeface="Quattrocento Sans"/>
              <a:cs typeface="Quattrocento Sans"/>
              <a:sym typeface="Quattrocento Sans"/>
            </a:endParaRPr>
          </a:p>
        </p:txBody>
      </p:sp>
      <p:sp>
        <p:nvSpPr>
          <p:cNvPr id="693" name="Google Shape;693;g11613d185f0_0_104"/>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dirty="0">
                <a:solidFill>
                  <a:srgbClr val="333333"/>
                </a:solidFill>
                <a:highlight>
                  <a:schemeClr val="lt1"/>
                </a:highlight>
                <a:latin typeface="Quattrocento Sans"/>
                <a:ea typeface="Quattrocento Sans"/>
                <a:cs typeface="Quattrocento Sans"/>
                <a:sym typeface="Quattrocento Sans"/>
              </a:rPr>
              <a:t>Kỹ thuật bao </a:t>
            </a:r>
            <a:r>
              <a:rPr lang="en-US" sz="4000" dirty="0" err="1">
                <a:solidFill>
                  <a:srgbClr val="333333"/>
                </a:solidFill>
                <a:highlight>
                  <a:schemeClr val="lt1"/>
                </a:highlight>
                <a:latin typeface="Quattrocento Sans"/>
                <a:ea typeface="Quattrocento Sans"/>
                <a:cs typeface="Quattrocento Sans"/>
                <a:sym typeface="Quattrocento Sans"/>
              </a:rPr>
              <a:t>phủ</a:t>
            </a:r>
            <a:r>
              <a:rPr lang="en-US" sz="4000" dirty="0">
                <a:solidFill>
                  <a:srgbClr val="333333"/>
                </a:solidFill>
                <a:highlight>
                  <a:schemeClr val="lt1"/>
                </a:highlight>
                <a:latin typeface="Quattrocento Sans"/>
                <a:ea typeface="Quattrocento Sans"/>
                <a:cs typeface="Quattrocento Sans"/>
                <a:sym typeface="Quattrocento Sans"/>
              </a:rPr>
              <a:t> câu </a:t>
            </a:r>
            <a:r>
              <a:rPr lang="en-US" sz="4000" dirty="0" err="1">
                <a:solidFill>
                  <a:srgbClr val="333333"/>
                </a:solidFill>
                <a:highlight>
                  <a:schemeClr val="lt1"/>
                </a:highlight>
                <a:latin typeface="Quattrocento Sans"/>
                <a:ea typeface="Quattrocento Sans"/>
                <a:cs typeface="Quattrocento Sans"/>
                <a:sym typeface="Quattrocento Sans"/>
              </a:rPr>
              <a:t>lệnh</a:t>
            </a:r>
            <a:r>
              <a:rPr lang="en-US" sz="4000" dirty="0">
                <a:solidFill>
                  <a:srgbClr val="333333"/>
                </a:solidFill>
                <a:highlight>
                  <a:schemeClr val="lt1"/>
                </a:highlight>
                <a:latin typeface="Quattrocento Sans"/>
                <a:ea typeface="Quattrocento Sans"/>
                <a:cs typeface="Quattrocento Sans"/>
                <a:sym typeface="Quattrocento Sans"/>
              </a:rPr>
              <a:t>(</a:t>
            </a:r>
            <a:r>
              <a:rPr lang="en-US" sz="3600" dirty="0">
                <a:solidFill>
                  <a:srgbClr val="333333"/>
                </a:solidFill>
                <a:highlight>
                  <a:schemeClr val="lt1"/>
                </a:highlight>
                <a:latin typeface="Quattrocento Sans"/>
                <a:ea typeface="Quattrocento Sans"/>
                <a:cs typeface="Quattrocento Sans"/>
                <a:sym typeface="Quattrocento Sans"/>
              </a:rPr>
              <a:t>Statement Coverage)</a:t>
            </a:r>
            <a:endParaRPr sz="4000" dirty="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92">
                                            <p:txEl>
                                              <p:pRg st="0" end="0"/>
                                            </p:txEl>
                                          </p:spTgt>
                                        </p:tgtEl>
                                        <p:attrNameLst>
                                          <p:attrName>style.visibility</p:attrName>
                                        </p:attrNameLst>
                                      </p:cBhvr>
                                      <p:to>
                                        <p:strVal val="visible"/>
                                      </p:to>
                                    </p:set>
                                    <p:anim calcmode="lin" valueType="num">
                                      <p:cBhvr additive="base">
                                        <p:cTn id="7" dur="1000"/>
                                        <p:tgtEl>
                                          <p:spTgt spid="69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92">
                                            <p:txEl>
                                              <p:pRg st="1" end="1"/>
                                            </p:txEl>
                                          </p:spTgt>
                                        </p:tgtEl>
                                        <p:attrNameLst>
                                          <p:attrName>style.visibility</p:attrName>
                                        </p:attrNameLst>
                                      </p:cBhvr>
                                      <p:to>
                                        <p:strVal val="visible"/>
                                      </p:to>
                                    </p:set>
                                    <p:anim calcmode="lin" valueType="num">
                                      <p:cBhvr additive="base">
                                        <p:cTn id="12" dur="1000"/>
                                        <p:tgtEl>
                                          <p:spTgt spid="692">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g11613d185f0_0_11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statement coverage</a:t>
            </a:r>
            <a:endParaRPr/>
          </a:p>
        </p:txBody>
      </p:sp>
      <p:sp>
        <p:nvSpPr>
          <p:cNvPr id="699" name="Google Shape;699;g11613d185f0_0_119"/>
          <p:cNvSpPr txBox="1"/>
          <p:nvPr/>
        </p:nvSpPr>
        <p:spPr>
          <a:xfrm>
            <a:off x="693900" y="887250"/>
            <a:ext cx="11498100" cy="5083500"/>
          </a:xfrm>
          <a:prstGeom prst="rect">
            <a:avLst/>
          </a:prstGeom>
          <a:noFill/>
          <a:ln>
            <a:noFill/>
          </a:ln>
        </p:spPr>
        <p:txBody>
          <a:bodyPr spcFirstLastPara="1" wrap="square" lIns="91425" tIns="45700" rIns="91425" bIns="45700" anchor="t" anchorCtr="0">
            <a:norm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Công thức tính độ bao phủ câu lệnh</a:t>
            </a:r>
            <a:endParaRPr sz="3600">
              <a:solidFill>
                <a:srgbClr val="333333"/>
              </a:solidFill>
              <a:highlight>
                <a:schemeClr val="lt1"/>
              </a:highlight>
              <a:latin typeface="Quattrocento Sans"/>
              <a:ea typeface="Quattrocento Sans"/>
              <a:cs typeface="Quattrocento Sans"/>
              <a:sym typeface="Quattrocento Sans"/>
            </a:endParaRPr>
          </a:p>
        </p:txBody>
      </p:sp>
      <p:pic>
        <p:nvPicPr>
          <p:cNvPr id="700" name="Google Shape;700;g11613d185f0_0_119"/>
          <p:cNvPicPr preferRelativeResize="0"/>
          <p:nvPr/>
        </p:nvPicPr>
        <p:blipFill>
          <a:blip r:embed="rId3">
            <a:alphaModFix/>
          </a:blip>
          <a:stretch>
            <a:fillRect/>
          </a:stretch>
        </p:blipFill>
        <p:spPr>
          <a:xfrm>
            <a:off x="546698" y="3107900"/>
            <a:ext cx="11098600" cy="10327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99">
                                            <p:txEl>
                                              <p:pRg st="0" end="0"/>
                                            </p:txEl>
                                          </p:spTgt>
                                        </p:tgtEl>
                                        <p:attrNameLst>
                                          <p:attrName>style.visibility</p:attrName>
                                        </p:attrNameLst>
                                      </p:cBhvr>
                                      <p:to>
                                        <p:strVal val="visible"/>
                                      </p:to>
                                    </p:set>
                                    <p:anim calcmode="lin" valueType="num">
                                      <p:cBhvr additive="base">
                                        <p:cTn id="7" dur="1000"/>
                                        <p:tgtEl>
                                          <p:spTgt spid="699">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g11613d185f0_0_12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a:t>statement coverage</a:t>
            </a:r>
            <a:endParaRPr dirty="0"/>
          </a:p>
        </p:txBody>
      </p:sp>
      <p:sp>
        <p:nvSpPr>
          <p:cNvPr id="706" name="Google Shape;706;g11613d185f0_0_126"/>
          <p:cNvSpPr txBox="1"/>
          <p:nvPr/>
        </p:nvSpPr>
        <p:spPr>
          <a:xfrm>
            <a:off x="617100" y="1701675"/>
            <a:ext cx="11498100" cy="5083500"/>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480"/>
              </a:spcBef>
              <a:spcAft>
                <a:spcPts val="0"/>
              </a:spcAft>
              <a:buClr>
                <a:schemeClr val="dk1"/>
              </a:buClr>
              <a:buSzPts val="1100"/>
              <a:buFont typeface="Arial"/>
              <a:buNone/>
            </a:pPr>
            <a:r>
              <a:rPr lang="en-US" sz="3600" b="1" dirty="0">
                <a:solidFill>
                  <a:srgbClr val="333333"/>
                </a:solidFill>
                <a:highlight>
                  <a:schemeClr val="lt1"/>
                </a:highlight>
                <a:latin typeface="Quattrocento Sans"/>
                <a:ea typeface="Quattrocento Sans"/>
                <a:cs typeface="Quattrocento Sans"/>
                <a:sym typeface="Quattrocento Sans"/>
              </a:rPr>
              <a:t>Source Code:</a:t>
            </a:r>
            <a:endParaRPr sz="3600" b="1" dirty="0">
              <a:solidFill>
                <a:srgbClr val="333333"/>
              </a:solidFill>
              <a:highlight>
                <a:schemeClr val="lt1"/>
              </a:highlight>
              <a:latin typeface="Quattrocento Sans"/>
              <a:ea typeface="Quattrocento Sans"/>
              <a:cs typeface="Quattrocento Sans"/>
              <a:sym typeface="Quattrocento Sans"/>
            </a:endParaRPr>
          </a:p>
          <a:p>
            <a:pPr marL="1371600" lvl="0" indent="0" algn="l" rtl="0">
              <a:lnSpc>
                <a:spcPct val="90000"/>
              </a:lnSpc>
              <a:spcBef>
                <a:spcPts val="480"/>
              </a:spcBef>
              <a:spcAft>
                <a:spcPts val="0"/>
              </a:spcAft>
              <a:buNone/>
            </a:pPr>
            <a:r>
              <a:rPr lang="en-US" sz="3600" dirty="0">
                <a:solidFill>
                  <a:srgbClr val="333333"/>
                </a:solidFill>
                <a:highlight>
                  <a:schemeClr val="lt1"/>
                </a:highlight>
                <a:latin typeface="Quattrocento Sans"/>
                <a:ea typeface="Quattrocento Sans"/>
                <a:cs typeface="Quattrocento Sans"/>
                <a:sym typeface="Quattrocento Sans"/>
              </a:rPr>
              <a:t>prints (int a, int b) { </a:t>
            </a:r>
            <a:endParaRPr sz="3600" dirty="0">
              <a:solidFill>
                <a:srgbClr val="333333"/>
              </a:solidFill>
              <a:highlight>
                <a:schemeClr val="lt1"/>
              </a:highlight>
              <a:latin typeface="Quattrocento Sans"/>
              <a:ea typeface="Quattrocento Sans"/>
              <a:cs typeface="Quattrocento Sans"/>
              <a:sym typeface="Quattrocento Sans"/>
            </a:endParaRPr>
          </a:p>
          <a:p>
            <a:pPr marL="1371600" lvl="0" indent="0" algn="l" rtl="0">
              <a:lnSpc>
                <a:spcPct val="90000"/>
              </a:lnSpc>
              <a:spcBef>
                <a:spcPts val="480"/>
              </a:spcBef>
              <a:spcAft>
                <a:spcPts val="0"/>
              </a:spcAft>
              <a:buClr>
                <a:schemeClr val="dk1"/>
              </a:buClr>
              <a:buSzPts val="1100"/>
              <a:buFont typeface="Arial"/>
              <a:buNone/>
            </a:pPr>
            <a:r>
              <a:rPr lang="en-US" sz="3600" dirty="0">
                <a:solidFill>
                  <a:srgbClr val="333333"/>
                </a:solidFill>
                <a:highlight>
                  <a:schemeClr val="lt1"/>
                </a:highlight>
                <a:latin typeface="Quattrocento Sans"/>
                <a:ea typeface="Quattrocento Sans"/>
                <a:cs typeface="Quattrocento Sans"/>
                <a:sym typeface="Quattrocento Sans"/>
              </a:rPr>
              <a:t>     ------------  </a:t>
            </a:r>
            <a:r>
              <a:rPr lang="en-US" sz="3600" dirty="0" err="1">
                <a:solidFill>
                  <a:srgbClr val="333333"/>
                </a:solidFill>
                <a:highlight>
                  <a:schemeClr val="lt1"/>
                </a:highlight>
                <a:latin typeface="Quattrocento Sans"/>
                <a:ea typeface="Quattrocento Sans"/>
                <a:cs typeface="Quattrocento Sans"/>
                <a:sym typeface="Quattrocento Sans"/>
              </a:rPr>
              <a:t>Printsum</a:t>
            </a:r>
            <a:r>
              <a:rPr lang="en-US" sz="3600" dirty="0">
                <a:solidFill>
                  <a:srgbClr val="333333"/>
                </a:solidFill>
                <a:highlight>
                  <a:schemeClr val="lt1"/>
                </a:highlight>
                <a:latin typeface="Quattrocento Sans"/>
                <a:ea typeface="Quattrocento Sans"/>
                <a:cs typeface="Quattrocento Sans"/>
                <a:sym typeface="Quattrocento Sans"/>
              </a:rPr>
              <a:t> is a function </a:t>
            </a:r>
            <a:endParaRPr sz="3600" dirty="0">
              <a:solidFill>
                <a:srgbClr val="333333"/>
              </a:solidFill>
              <a:highlight>
                <a:schemeClr val="lt1"/>
              </a:highlight>
              <a:latin typeface="Quattrocento Sans"/>
              <a:ea typeface="Quattrocento Sans"/>
              <a:cs typeface="Quattrocento Sans"/>
              <a:sym typeface="Quattrocento Sans"/>
            </a:endParaRPr>
          </a:p>
          <a:p>
            <a:pPr marL="1371600" lvl="0" indent="0" algn="l" rtl="0">
              <a:lnSpc>
                <a:spcPct val="90000"/>
              </a:lnSpc>
              <a:spcBef>
                <a:spcPts val="480"/>
              </a:spcBef>
              <a:spcAft>
                <a:spcPts val="0"/>
              </a:spcAft>
              <a:buClr>
                <a:schemeClr val="dk1"/>
              </a:buClr>
              <a:buSzPts val="1100"/>
              <a:buFont typeface="Arial"/>
              <a:buNone/>
            </a:pPr>
            <a:r>
              <a:rPr lang="en-US" sz="3600" dirty="0">
                <a:solidFill>
                  <a:srgbClr val="333333"/>
                </a:solidFill>
                <a:highlight>
                  <a:schemeClr val="lt1"/>
                </a:highlight>
                <a:latin typeface="Quattrocento Sans"/>
                <a:ea typeface="Quattrocento Sans"/>
                <a:cs typeface="Quattrocento Sans"/>
                <a:sym typeface="Quattrocento Sans"/>
              </a:rPr>
              <a:t>    int result = a+ b; </a:t>
            </a:r>
            <a:endParaRPr sz="3600" dirty="0">
              <a:solidFill>
                <a:srgbClr val="333333"/>
              </a:solidFill>
              <a:highlight>
                <a:schemeClr val="lt1"/>
              </a:highlight>
              <a:latin typeface="Quattrocento Sans"/>
              <a:ea typeface="Quattrocento Sans"/>
              <a:cs typeface="Quattrocento Sans"/>
              <a:sym typeface="Quattrocento Sans"/>
            </a:endParaRPr>
          </a:p>
          <a:p>
            <a:pPr marL="1371600" lvl="0" indent="0" algn="l" rtl="0">
              <a:lnSpc>
                <a:spcPct val="90000"/>
              </a:lnSpc>
              <a:spcBef>
                <a:spcPts val="480"/>
              </a:spcBef>
              <a:spcAft>
                <a:spcPts val="0"/>
              </a:spcAft>
              <a:buClr>
                <a:schemeClr val="dk1"/>
              </a:buClr>
              <a:buSzPts val="1100"/>
              <a:buFont typeface="Arial"/>
              <a:buNone/>
            </a:pPr>
            <a:r>
              <a:rPr lang="en-US" sz="3600" dirty="0">
                <a:solidFill>
                  <a:srgbClr val="333333"/>
                </a:solidFill>
                <a:highlight>
                  <a:schemeClr val="lt1"/>
                </a:highlight>
                <a:latin typeface="Quattrocento Sans"/>
                <a:ea typeface="Quattrocento Sans"/>
                <a:cs typeface="Quattrocento Sans"/>
                <a:sym typeface="Quattrocento Sans"/>
              </a:rPr>
              <a:t>    If (result&gt; 0)</a:t>
            </a:r>
            <a:endParaRPr sz="3600" dirty="0">
              <a:solidFill>
                <a:srgbClr val="333333"/>
              </a:solidFill>
              <a:highlight>
                <a:schemeClr val="lt1"/>
              </a:highlight>
              <a:latin typeface="Quattrocento Sans"/>
              <a:ea typeface="Quattrocento Sans"/>
              <a:cs typeface="Quattrocento Sans"/>
              <a:sym typeface="Quattrocento Sans"/>
            </a:endParaRPr>
          </a:p>
          <a:p>
            <a:pPr marL="1371600" lvl="0" indent="0" algn="l" rtl="0">
              <a:lnSpc>
                <a:spcPct val="90000"/>
              </a:lnSpc>
              <a:spcBef>
                <a:spcPts val="480"/>
              </a:spcBef>
              <a:spcAft>
                <a:spcPts val="0"/>
              </a:spcAft>
              <a:buClr>
                <a:schemeClr val="dk1"/>
              </a:buClr>
              <a:buSzPts val="1100"/>
              <a:buFont typeface="Arial"/>
              <a:buNone/>
            </a:pPr>
            <a:r>
              <a:rPr lang="en-US" sz="3600" dirty="0">
                <a:solidFill>
                  <a:srgbClr val="333333"/>
                </a:solidFill>
                <a:highlight>
                  <a:schemeClr val="lt1"/>
                </a:highlight>
                <a:latin typeface="Quattrocento Sans"/>
                <a:ea typeface="Quattrocento Sans"/>
                <a:cs typeface="Quattrocento Sans"/>
                <a:sym typeface="Quattrocento Sans"/>
              </a:rPr>
              <a:t>    	Print ("Positive", result)</a:t>
            </a:r>
            <a:endParaRPr sz="3600" dirty="0">
              <a:solidFill>
                <a:srgbClr val="333333"/>
              </a:solidFill>
              <a:highlight>
                <a:schemeClr val="lt1"/>
              </a:highlight>
              <a:latin typeface="Quattrocento Sans"/>
              <a:ea typeface="Quattrocento Sans"/>
              <a:cs typeface="Quattrocento Sans"/>
              <a:sym typeface="Quattrocento Sans"/>
            </a:endParaRPr>
          </a:p>
          <a:p>
            <a:pPr marL="1371600" lvl="0" indent="0" algn="l" rtl="0">
              <a:lnSpc>
                <a:spcPct val="90000"/>
              </a:lnSpc>
              <a:spcBef>
                <a:spcPts val="480"/>
              </a:spcBef>
              <a:spcAft>
                <a:spcPts val="0"/>
              </a:spcAft>
              <a:buClr>
                <a:schemeClr val="dk1"/>
              </a:buClr>
              <a:buSzPts val="1100"/>
              <a:buFont typeface="Arial"/>
              <a:buNone/>
            </a:pPr>
            <a:r>
              <a:rPr lang="en-US" sz="3600" dirty="0">
                <a:solidFill>
                  <a:srgbClr val="333333"/>
                </a:solidFill>
                <a:highlight>
                  <a:schemeClr val="lt1"/>
                </a:highlight>
                <a:latin typeface="Quattrocento Sans"/>
                <a:ea typeface="Quattrocento Sans"/>
                <a:cs typeface="Quattrocento Sans"/>
                <a:sym typeface="Quattrocento Sans"/>
              </a:rPr>
              <a:t>    Else</a:t>
            </a:r>
            <a:endParaRPr sz="3600" dirty="0">
              <a:solidFill>
                <a:srgbClr val="333333"/>
              </a:solidFill>
              <a:highlight>
                <a:schemeClr val="lt1"/>
              </a:highlight>
              <a:latin typeface="Quattrocento Sans"/>
              <a:ea typeface="Quattrocento Sans"/>
              <a:cs typeface="Quattrocento Sans"/>
              <a:sym typeface="Quattrocento Sans"/>
            </a:endParaRPr>
          </a:p>
          <a:p>
            <a:pPr marL="1371600" lvl="0" indent="0" algn="l" rtl="0">
              <a:lnSpc>
                <a:spcPct val="90000"/>
              </a:lnSpc>
              <a:spcBef>
                <a:spcPts val="480"/>
              </a:spcBef>
              <a:spcAft>
                <a:spcPts val="0"/>
              </a:spcAft>
              <a:buClr>
                <a:schemeClr val="dk1"/>
              </a:buClr>
              <a:buSzPts val="1100"/>
              <a:buFont typeface="Arial"/>
              <a:buNone/>
            </a:pPr>
            <a:r>
              <a:rPr lang="en-US" sz="3600" dirty="0">
                <a:solidFill>
                  <a:srgbClr val="333333"/>
                </a:solidFill>
                <a:highlight>
                  <a:schemeClr val="lt1"/>
                </a:highlight>
                <a:latin typeface="Quattrocento Sans"/>
                <a:ea typeface="Quattrocento Sans"/>
                <a:cs typeface="Quattrocento Sans"/>
                <a:sym typeface="Quattrocento Sans"/>
              </a:rPr>
              <a:t>    	Print ("Negative", result)</a:t>
            </a:r>
            <a:endParaRPr sz="3600" dirty="0">
              <a:solidFill>
                <a:srgbClr val="333333"/>
              </a:solidFill>
              <a:highlight>
                <a:schemeClr val="lt1"/>
              </a:highlight>
              <a:latin typeface="Quattrocento Sans"/>
              <a:ea typeface="Quattrocento Sans"/>
              <a:cs typeface="Quattrocento Sans"/>
              <a:sym typeface="Quattrocento Sans"/>
            </a:endParaRPr>
          </a:p>
          <a:p>
            <a:pPr marL="1371600" lvl="0" indent="0" algn="l" rtl="0">
              <a:lnSpc>
                <a:spcPct val="90000"/>
              </a:lnSpc>
              <a:spcBef>
                <a:spcPts val="480"/>
              </a:spcBef>
              <a:spcAft>
                <a:spcPts val="0"/>
              </a:spcAft>
              <a:buNone/>
            </a:pPr>
            <a:r>
              <a:rPr lang="en-US" sz="3600" dirty="0">
                <a:solidFill>
                  <a:srgbClr val="333333"/>
                </a:solidFill>
                <a:highlight>
                  <a:schemeClr val="lt1"/>
                </a:highlight>
                <a:latin typeface="Quattrocento Sans"/>
                <a:ea typeface="Quattrocento Sans"/>
                <a:cs typeface="Quattrocento Sans"/>
                <a:sym typeface="Quattrocento Sans"/>
              </a:rPr>
              <a:t>    }  </a:t>
            </a:r>
            <a:endParaRPr sz="3600" dirty="0">
              <a:solidFill>
                <a:srgbClr val="333333"/>
              </a:solidFill>
              <a:highlight>
                <a:schemeClr val="lt1"/>
              </a:highlight>
              <a:latin typeface="Quattrocento Sans"/>
              <a:ea typeface="Quattrocento Sans"/>
              <a:cs typeface="Quattrocento Sans"/>
              <a:sym typeface="Quattrocento Sans"/>
            </a:endParaRPr>
          </a:p>
          <a:p>
            <a:pPr marL="1371600" lvl="0" indent="0" algn="l" rtl="0">
              <a:lnSpc>
                <a:spcPct val="90000"/>
              </a:lnSpc>
              <a:spcBef>
                <a:spcPts val="480"/>
              </a:spcBef>
              <a:spcAft>
                <a:spcPts val="0"/>
              </a:spcAft>
              <a:buClr>
                <a:schemeClr val="dk1"/>
              </a:buClr>
              <a:buSzPts val="1100"/>
              <a:buFont typeface="Arial"/>
              <a:buNone/>
            </a:pPr>
            <a:r>
              <a:rPr lang="en-US" sz="3600" dirty="0">
                <a:solidFill>
                  <a:srgbClr val="333333"/>
                </a:solidFill>
                <a:highlight>
                  <a:schemeClr val="lt1"/>
                </a:highlight>
                <a:latin typeface="Quattrocento Sans"/>
                <a:ea typeface="Quattrocento Sans"/>
                <a:cs typeface="Quattrocento Sans"/>
                <a:sym typeface="Quattrocento Sans"/>
              </a:rPr>
              <a:t>     -----------   End of the source code </a:t>
            </a:r>
            <a:endParaRPr sz="3600" dirty="0">
              <a:solidFill>
                <a:srgbClr val="333333"/>
              </a:solidFill>
              <a:highlight>
                <a:schemeClr val="lt1"/>
              </a:highlight>
              <a:latin typeface="Quattrocento Sans"/>
              <a:ea typeface="Quattrocento Sans"/>
              <a:cs typeface="Quattrocento Sans"/>
              <a:sym typeface="Quattrocento Sans"/>
            </a:endParaRPr>
          </a:p>
          <a:p>
            <a:pPr marL="0" lvl="0" indent="0" algn="l" rtl="0">
              <a:lnSpc>
                <a:spcPct val="90000"/>
              </a:lnSpc>
              <a:spcBef>
                <a:spcPts val="480"/>
              </a:spcBef>
              <a:spcAft>
                <a:spcPts val="0"/>
              </a:spcAft>
              <a:buNone/>
            </a:pPr>
            <a:endParaRPr sz="3600" dirty="0">
              <a:solidFill>
                <a:srgbClr val="333333"/>
              </a:solidFill>
              <a:highlight>
                <a:schemeClr val="lt1"/>
              </a:highlight>
              <a:latin typeface="Quattrocento Sans"/>
              <a:ea typeface="Quattrocento Sans"/>
              <a:cs typeface="Quattrocento Sans"/>
              <a:sym typeface="Quattrocento Sans"/>
            </a:endParaRPr>
          </a:p>
        </p:txBody>
      </p:sp>
      <p:sp>
        <p:nvSpPr>
          <p:cNvPr id="707" name="Google Shape;707;g11613d185f0_0_126"/>
          <p:cNvSpPr txBox="1"/>
          <p:nvPr/>
        </p:nvSpPr>
        <p:spPr>
          <a:xfrm>
            <a:off x="617100" y="901275"/>
            <a:ext cx="114981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3900" dirty="0">
                <a:solidFill>
                  <a:srgbClr val="333333"/>
                </a:solidFill>
                <a:highlight>
                  <a:schemeClr val="lt1"/>
                </a:highlight>
                <a:latin typeface="Quattrocento Sans"/>
                <a:ea typeface="Quattrocento Sans"/>
                <a:cs typeface="Quattrocento Sans"/>
                <a:sym typeface="Quattrocento Sans"/>
              </a:rPr>
              <a:t>Ví dụ Kỹ thuật bao </a:t>
            </a:r>
            <a:r>
              <a:rPr lang="en-US" sz="3900" dirty="0" err="1">
                <a:solidFill>
                  <a:srgbClr val="333333"/>
                </a:solidFill>
                <a:highlight>
                  <a:schemeClr val="lt1"/>
                </a:highlight>
                <a:latin typeface="Quattrocento Sans"/>
                <a:ea typeface="Quattrocento Sans"/>
                <a:cs typeface="Quattrocento Sans"/>
                <a:sym typeface="Quattrocento Sans"/>
              </a:rPr>
              <a:t>phủ</a:t>
            </a:r>
            <a:r>
              <a:rPr lang="en-US" sz="3900" dirty="0">
                <a:solidFill>
                  <a:srgbClr val="333333"/>
                </a:solidFill>
                <a:highlight>
                  <a:schemeClr val="lt1"/>
                </a:highlight>
                <a:latin typeface="Quattrocento Sans"/>
                <a:ea typeface="Quattrocento Sans"/>
                <a:cs typeface="Quattrocento Sans"/>
                <a:sym typeface="Quattrocento Sans"/>
              </a:rPr>
              <a:t> câu </a:t>
            </a:r>
            <a:r>
              <a:rPr lang="en-US" sz="3900" dirty="0" err="1">
                <a:solidFill>
                  <a:srgbClr val="333333"/>
                </a:solidFill>
                <a:highlight>
                  <a:schemeClr val="lt1"/>
                </a:highlight>
                <a:latin typeface="Quattrocento Sans"/>
                <a:ea typeface="Quattrocento Sans"/>
                <a:cs typeface="Quattrocento Sans"/>
                <a:sym typeface="Quattrocento Sans"/>
              </a:rPr>
              <a:t>lệnh</a:t>
            </a:r>
            <a:r>
              <a:rPr lang="en-US" sz="3900" dirty="0">
                <a:solidFill>
                  <a:srgbClr val="333333"/>
                </a:solidFill>
                <a:highlight>
                  <a:schemeClr val="lt1"/>
                </a:highlight>
                <a:latin typeface="Quattrocento Sans"/>
                <a:ea typeface="Quattrocento Sans"/>
                <a:cs typeface="Quattrocento Sans"/>
                <a:sym typeface="Quattrocento Sans"/>
              </a:rPr>
              <a:t>(</a:t>
            </a:r>
            <a:r>
              <a:rPr lang="en-US" sz="3500" dirty="0">
                <a:solidFill>
                  <a:srgbClr val="333333"/>
                </a:solidFill>
                <a:highlight>
                  <a:schemeClr val="lt1"/>
                </a:highlight>
                <a:latin typeface="Quattrocento Sans"/>
                <a:ea typeface="Quattrocento Sans"/>
                <a:cs typeface="Quattrocento Sans"/>
                <a:sym typeface="Quattrocento Sans"/>
              </a:rPr>
              <a:t>Statement Coverage)</a:t>
            </a:r>
            <a:endParaRPr sz="3900" dirty="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g115e76f5ad1_0_55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err="1"/>
              <a:t>blackbox</a:t>
            </a:r>
            <a:r>
              <a:rPr lang="en-US" dirty="0"/>
              <a:t> test techniques</a:t>
            </a:r>
            <a:endParaRPr dirty="0"/>
          </a:p>
        </p:txBody>
      </p:sp>
      <p:sp>
        <p:nvSpPr>
          <p:cNvPr id="254" name="Google Shape;254;g115e76f5ad1_0_558"/>
          <p:cNvSpPr txBox="1"/>
          <p:nvPr/>
        </p:nvSpPr>
        <p:spPr>
          <a:xfrm>
            <a:off x="544325" y="850800"/>
            <a:ext cx="11574900" cy="5156400"/>
          </a:xfrm>
          <a:prstGeom prst="rect">
            <a:avLst/>
          </a:prstGeom>
          <a:noFill/>
          <a:ln>
            <a:noFill/>
          </a:ln>
        </p:spPr>
        <p:txBody>
          <a:bodyPr spcFirstLastPara="1" wrap="square" lIns="91425" tIns="45700" rIns="91425" bIns="45700" anchor="t" anchorCtr="0">
            <a:noAutofit/>
          </a:bodyPr>
          <a:lstStyle/>
          <a:p>
            <a:pPr marL="0" lvl="0" indent="0" algn="l" rtl="0">
              <a:spcBef>
                <a:spcPts val="480"/>
              </a:spcBef>
              <a:spcAft>
                <a:spcPts val="0"/>
              </a:spcAft>
              <a:buClr>
                <a:schemeClr val="dk1"/>
              </a:buClr>
              <a:buSzPts val="1100"/>
              <a:buFont typeface="Arial"/>
              <a:buNone/>
            </a:pPr>
            <a:r>
              <a:rPr lang="en-US" sz="3300" dirty="0">
                <a:solidFill>
                  <a:srgbClr val="1B1B1B"/>
                </a:solidFill>
                <a:highlight>
                  <a:srgbClr val="FFFFFF"/>
                </a:highlight>
                <a:latin typeface="Quattrocento Sans"/>
                <a:ea typeface="Quattrocento Sans"/>
                <a:cs typeface="Quattrocento Sans"/>
                <a:sym typeface="Quattrocento Sans"/>
              </a:rPr>
              <a:t>Giải thích: Ta sẽ chia đầu vào thành 2 </a:t>
            </a:r>
            <a:r>
              <a:rPr lang="en-US" sz="3300" dirty="0" err="1">
                <a:solidFill>
                  <a:srgbClr val="1B1B1B"/>
                </a:solidFill>
                <a:highlight>
                  <a:srgbClr val="FFFFFF"/>
                </a:highlight>
                <a:latin typeface="Quattrocento Sans"/>
                <a:ea typeface="Quattrocento Sans"/>
                <a:cs typeface="Quattrocento Sans"/>
                <a:sym typeface="Quattrocento Sans"/>
              </a:rPr>
              <a:t>vùng</a:t>
            </a:r>
            <a:r>
              <a:rPr lang="en-US" sz="3300" dirty="0">
                <a:solidFill>
                  <a:srgbClr val="1B1B1B"/>
                </a:solidFill>
                <a:highlight>
                  <a:srgbClr val="FFFFFF"/>
                </a:highlight>
                <a:latin typeface="Quattrocento Sans"/>
                <a:ea typeface="Quattrocento Sans"/>
                <a:cs typeface="Quattrocento Sans"/>
                <a:sym typeface="Quattrocento Sans"/>
              </a:rPr>
              <a:t> giá trị: Valid (</a:t>
            </a:r>
            <a:r>
              <a:rPr lang="en-US" sz="3300" dirty="0" err="1">
                <a:solidFill>
                  <a:srgbClr val="1B1B1B"/>
                </a:solidFill>
                <a:highlight>
                  <a:srgbClr val="FFFFFF"/>
                </a:highlight>
                <a:latin typeface="Quattrocento Sans"/>
                <a:ea typeface="Quattrocento Sans"/>
                <a:cs typeface="Quattrocento Sans"/>
                <a:sym typeface="Quattrocento Sans"/>
              </a:rPr>
              <a:t>vùng</a:t>
            </a:r>
            <a:r>
              <a:rPr lang="en-US" sz="3300" dirty="0">
                <a:solidFill>
                  <a:srgbClr val="1B1B1B"/>
                </a:solidFill>
                <a:highlight>
                  <a:srgbClr val="FFFFFF"/>
                </a:highlight>
                <a:latin typeface="Quattrocento Sans"/>
                <a:ea typeface="Quattrocento Sans"/>
                <a:cs typeface="Quattrocento Sans"/>
                <a:sym typeface="Quattrocento Sans"/>
              </a:rPr>
              <a:t> hợp </a:t>
            </a:r>
            <a:r>
              <a:rPr lang="en-US" sz="3300" dirty="0" err="1">
                <a:solidFill>
                  <a:srgbClr val="1B1B1B"/>
                </a:solidFill>
                <a:highlight>
                  <a:srgbClr val="FFFFFF"/>
                </a:highlight>
                <a:latin typeface="Quattrocento Sans"/>
                <a:ea typeface="Quattrocento Sans"/>
                <a:cs typeface="Quattrocento Sans"/>
                <a:sym typeface="Quattrocento Sans"/>
              </a:rPr>
              <a:t>lệ</a:t>
            </a:r>
            <a:r>
              <a:rPr lang="en-US" sz="3300" dirty="0">
                <a:solidFill>
                  <a:srgbClr val="1B1B1B"/>
                </a:solidFill>
                <a:highlight>
                  <a:srgbClr val="FFFFFF"/>
                </a:highlight>
                <a:latin typeface="Quattrocento Sans"/>
                <a:ea typeface="Quattrocento Sans"/>
                <a:cs typeface="Quattrocento Sans"/>
                <a:sym typeface="Quattrocento Sans"/>
              </a:rPr>
              <a:t>) và Invalid (</a:t>
            </a:r>
            <a:r>
              <a:rPr lang="en-US" sz="3300" dirty="0" err="1">
                <a:solidFill>
                  <a:srgbClr val="1B1B1B"/>
                </a:solidFill>
                <a:highlight>
                  <a:srgbClr val="FFFFFF"/>
                </a:highlight>
                <a:latin typeface="Quattrocento Sans"/>
                <a:ea typeface="Quattrocento Sans"/>
                <a:cs typeface="Quattrocento Sans"/>
                <a:sym typeface="Quattrocento Sans"/>
              </a:rPr>
              <a:t>vùng</a:t>
            </a:r>
            <a:r>
              <a:rPr lang="en-US" sz="3300" dirty="0">
                <a:solidFill>
                  <a:srgbClr val="1B1B1B"/>
                </a:solidFill>
                <a:highlight>
                  <a:srgbClr val="FFFFFF"/>
                </a:highlight>
                <a:latin typeface="Quattrocento Sans"/>
                <a:ea typeface="Quattrocento Sans"/>
                <a:cs typeface="Quattrocento Sans"/>
                <a:sym typeface="Quattrocento Sans"/>
              </a:rPr>
              <a:t> không hợp </a:t>
            </a:r>
            <a:r>
              <a:rPr lang="en-US" sz="3300" dirty="0" err="1">
                <a:solidFill>
                  <a:srgbClr val="1B1B1B"/>
                </a:solidFill>
                <a:highlight>
                  <a:srgbClr val="FFFFFF"/>
                </a:highlight>
                <a:latin typeface="Quattrocento Sans"/>
                <a:ea typeface="Quattrocento Sans"/>
                <a:cs typeface="Quattrocento Sans"/>
                <a:sym typeface="Quattrocento Sans"/>
              </a:rPr>
              <a:t>lệ</a:t>
            </a:r>
            <a:r>
              <a:rPr lang="en-US" sz="3300" dirty="0">
                <a:solidFill>
                  <a:srgbClr val="1B1B1B"/>
                </a:solidFill>
                <a:highlight>
                  <a:srgbClr val="FFFFFF"/>
                </a:highlight>
                <a:latin typeface="Quattrocento Sans"/>
                <a:ea typeface="Quattrocento Sans"/>
                <a:cs typeface="Quattrocento Sans"/>
                <a:sym typeface="Quattrocento Sans"/>
              </a:rPr>
              <a:t>)</a:t>
            </a:r>
            <a:endParaRPr sz="3300" dirty="0">
              <a:solidFill>
                <a:srgbClr val="1B1B1B"/>
              </a:solidFill>
              <a:highlight>
                <a:srgbClr val="FFFFFF"/>
              </a:highlight>
              <a:latin typeface="Quattrocento Sans"/>
              <a:ea typeface="Quattrocento Sans"/>
              <a:cs typeface="Quattrocento Sans"/>
              <a:sym typeface="Quattrocento Sans"/>
            </a:endParaRPr>
          </a:p>
          <a:p>
            <a:pPr marL="457200" lvl="0" indent="-438150" algn="l" rtl="0">
              <a:spcBef>
                <a:spcPts val="480"/>
              </a:spcBef>
              <a:spcAft>
                <a:spcPts val="0"/>
              </a:spcAft>
              <a:buClr>
                <a:srgbClr val="1B1B1B"/>
              </a:buClr>
              <a:buSzPts val="3300"/>
              <a:buFont typeface="Quattrocento Sans"/>
              <a:buAutoNum type="arabicPeriod"/>
            </a:pPr>
            <a:r>
              <a:rPr lang="en-US" sz="3300" dirty="0" err="1">
                <a:solidFill>
                  <a:srgbClr val="1B1B1B"/>
                </a:solidFill>
                <a:highlight>
                  <a:srgbClr val="FFFFFF"/>
                </a:highlight>
                <a:latin typeface="Quattrocento Sans"/>
                <a:ea typeface="Quattrocento Sans"/>
                <a:cs typeface="Quattrocento Sans"/>
                <a:sym typeface="Quattrocento Sans"/>
              </a:rPr>
              <a:t>Vùng</a:t>
            </a:r>
            <a:r>
              <a:rPr lang="en-US" sz="3300" dirty="0">
                <a:solidFill>
                  <a:srgbClr val="1B1B1B"/>
                </a:solidFill>
                <a:highlight>
                  <a:srgbClr val="FFFFFF"/>
                </a:highlight>
                <a:latin typeface="Quattrocento Sans"/>
                <a:ea typeface="Quattrocento Sans"/>
                <a:cs typeface="Quattrocento Sans"/>
                <a:sym typeface="Quattrocento Sans"/>
              </a:rPr>
              <a:t> hợp </a:t>
            </a:r>
            <a:r>
              <a:rPr lang="en-US" sz="3300" dirty="0" err="1">
                <a:solidFill>
                  <a:srgbClr val="1B1B1B"/>
                </a:solidFill>
                <a:highlight>
                  <a:srgbClr val="FFFFFF"/>
                </a:highlight>
                <a:latin typeface="Quattrocento Sans"/>
                <a:ea typeface="Quattrocento Sans"/>
                <a:cs typeface="Quattrocento Sans"/>
                <a:sym typeface="Quattrocento Sans"/>
              </a:rPr>
              <a:t>lệ</a:t>
            </a:r>
            <a:r>
              <a:rPr lang="en-US" sz="3300" dirty="0">
                <a:solidFill>
                  <a:srgbClr val="1B1B1B"/>
                </a:solidFill>
                <a:highlight>
                  <a:srgbClr val="FFFFFF"/>
                </a:highlight>
                <a:latin typeface="Quattrocento Sans"/>
                <a:ea typeface="Quattrocento Sans"/>
                <a:cs typeface="Quattrocento Sans"/>
                <a:sym typeface="Quattrocento Sans"/>
              </a:rPr>
              <a:t>:</a:t>
            </a:r>
            <a:endParaRPr sz="3300" dirty="0">
              <a:solidFill>
                <a:srgbClr val="1B1B1B"/>
              </a:solidFill>
              <a:highlight>
                <a:srgbClr val="FFFFFF"/>
              </a:highlight>
              <a:latin typeface="Quattrocento Sans"/>
              <a:ea typeface="Quattrocento Sans"/>
              <a:cs typeface="Quattrocento Sans"/>
              <a:sym typeface="Quattrocento Sans"/>
            </a:endParaRPr>
          </a:p>
          <a:p>
            <a:pPr marL="457200" lvl="0" indent="0" algn="l" rtl="0">
              <a:spcBef>
                <a:spcPts val="480"/>
              </a:spcBef>
              <a:spcAft>
                <a:spcPts val="0"/>
              </a:spcAft>
              <a:buClr>
                <a:schemeClr val="dk1"/>
              </a:buClr>
              <a:buSzPts val="1100"/>
              <a:buFont typeface="Arial"/>
              <a:buNone/>
            </a:pPr>
            <a:r>
              <a:rPr lang="en-US" sz="3300" dirty="0">
                <a:solidFill>
                  <a:srgbClr val="1B1B1B"/>
                </a:solidFill>
                <a:highlight>
                  <a:srgbClr val="FFFFFF"/>
                </a:highlight>
                <a:latin typeface="Quattrocento Sans"/>
                <a:ea typeface="Quattrocento Sans"/>
                <a:cs typeface="Quattrocento Sans"/>
                <a:sym typeface="Quattrocento Sans"/>
              </a:rPr>
              <a:t>0 &lt; X &lt; 100 $ với </a:t>
            </a:r>
            <a:r>
              <a:rPr lang="en-US" sz="3300" dirty="0" err="1">
                <a:solidFill>
                  <a:srgbClr val="1B1B1B"/>
                </a:solidFill>
                <a:highlight>
                  <a:srgbClr val="FFFFFF"/>
                </a:highlight>
                <a:latin typeface="Quattrocento Sans"/>
                <a:ea typeface="Quattrocento Sans"/>
                <a:cs typeface="Quattrocento Sans"/>
                <a:sym typeface="Quattrocento Sans"/>
              </a:rPr>
              <a:t>lãi</a:t>
            </a:r>
            <a:r>
              <a:rPr lang="en-US" sz="3300" dirty="0">
                <a:solidFill>
                  <a:srgbClr val="1B1B1B"/>
                </a:solidFill>
                <a:highlight>
                  <a:srgbClr val="FFFFFF"/>
                </a:highlight>
                <a:latin typeface="Quattrocento Sans"/>
                <a:ea typeface="Quattrocento Sans"/>
                <a:cs typeface="Quattrocento Sans"/>
                <a:sym typeface="Quattrocento Sans"/>
              </a:rPr>
              <a:t> </a:t>
            </a:r>
            <a:r>
              <a:rPr lang="en-US" sz="3300" dirty="0" err="1">
                <a:solidFill>
                  <a:srgbClr val="1B1B1B"/>
                </a:solidFill>
                <a:highlight>
                  <a:srgbClr val="FFFFFF"/>
                </a:highlight>
                <a:latin typeface="Quattrocento Sans"/>
                <a:ea typeface="Quattrocento Sans"/>
                <a:cs typeface="Quattrocento Sans"/>
                <a:sym typeface="Quattrocento Sans"/>
              </a:rPr>
              <a:t>suất</a:t>
            </a:r>
            <a:r>
              <a:rPr lang="en-US" sz="3300" dirty="0">
                <a:solidFill>
                  <a:srgbClr val="1B1B1B"/>
                </a:solidFill>
                <a:highlight>
                  <a:srgbClr val="FFFFFF"/>
                </a:highlight>
                <a:latin typeface="Quattrocento Sans"/>
                <a:ea typeface="Quattrocento Sans"/>
                <a:cs typeface="Quattrocento Sans"/>
                <a:sym typeface="Quattrocento Sans"/>
              </a:rPr>
              <a:t> 3%</a:t>
            </a:r>
            <a:endParaRPr sz="3300" dirty="0">
              <a:solidFill>
                <a:srgbClr val="1B1B1B"/>
              </a:solidFill>
              <a:highlight>
                <a:srgbClr val="FFFFFF"/>
              </a:highlight>
              <a:latin typeface="Quattrocento Sans"/>
              <a:ea typeface="Quattrocento Sans"/>
              <a:cs typeface="Quattrocento Sans"/>
              <a:sym typeface="Quattrocento Sans"/>
            </a:endParaRPr>
          </a:p>
          <a:p>
            <a:pPr marL="457200" lvl="0" indent="0" algn="l" rtl="0">
              <a:spcBef>
                <a:spcPts val="480"/>
              </a:spcBef>
              <a:spcAft>
                <a:spcPts val="0"/>
              </a:spcAft>
              <a:buClr>
                <a:schemeClr val="dk1"/>
              </a:buClr>
              <a:buSzPts val="1100"/>
              <a:buFont typeface="Arial"/>
              <a:buNone/>
            </a:pPr>
            <a:r>
              <a:rPr lang="en-US" sz="3300" dirty="0">
                <a:solidFill>
                  <a:srgbClr val="1B1B1B"/>
                </a:solidFill>
                <a:highlight>
                  <a:srgbClr val="FFFFFF"/>
                </a:highlight>
                <a:latin typeface="Quattrocento Sans"/>
                <a:ea typeface="Quattrocento Sans"/>
                <a:cs typeface="Quattrocento Sans"/>
                <a:sym typeface="Quattrocento Sans"/>
              </a:rPr>
              <a:t>100 &lt; X &lt; 1000 $ với </a:t>
            </a:r>
            <a:r>
              <a:rPr lang="en-US" sz="3300" dirty="0" err="1">
                <a:solidFill>
                  <a:srgbClr val="1B1B1B"/>
                </a:solidFill>
                <a:highlight>
                  <a:srgbClr val="FFFFFF"/>
                </a:highlight>
                <a:latin typeface="Quattrocento Sans"/>
                <a:ea typeface="Quattrocento Sans"/>
                <a:cs typeface="Quattrocento Sans"/>
                <a:sym typeface="Quattrocento Sans"/>
              </a:rPr>
              <a:t>lãi</a:t>
            </a:r>
            <a:r>
              <a:rPr lang="en-US" sz="3300" dirty="0">
                <a:solidFill>
                  <a:srgbClr val="1B1B1B"/>
                </a:solidFill>
                <a:highlight>
                  <a:srgbClr val="FFFFFF"/>
                </a:highlight>
                <a:latin typeface="Quattrocento Sans"/>
                <a:ea typeface="Quattrocento Sans"/>
                <a:cs typeface="Quattrocento Sans"/>
                <a:sym typeface="Quattrocento Sans"/>
              </a:rPr>
              <a:t> </a:t>
            </a:r>
            <a:r>
              <a:rPr lang="en-US" sz="3300" dirty="0" err="1">
                <a:solidFill>
                  <a:srgbClr val="1B1B1B"/>
                </a:solidFill>
                <a:highlight>
                  <a:srgbClr val="FFFFFF"/>
                </a:highlight>
                <a:latin typeface="Quattrocento Sans"/>
                <a:ea typeface="Quattrocento Sans"/>
                <a:cs typeface="Quattrocento Sans"/>
                <a:sym typeface="Quattrocento Sans"/>
              </a:rPr>
              <a:t>suất</a:t>
            </a:r>
            <a:r>
              <a:rPr lang="en-US" sz="3300" dirty="0">
                <a:solidFill>
                  <a:srgbClr val="1B1B1B"/>
                </a:solidFill>
                <a:highlight>
                  <a:srgbClr val="FFFFFF"/>
                </a:highlight>
                <a:latin typeface="Quattrocento Sans"/>
                <a:ea typeface="Quattrocento Sans"/>
                <a:cs typeface="Quattrocento Sans"/>
                <a:sym typeface="Quattrocento Sans"/>
              </a:rPr>
              <a:t> 5%</a:t>
            </a:r>
            <a:endParaRPr sz="3300" dirty="0">
              <a:solidFill>
                <a:srgbClr val="1B1B1B"/>
              </a:solidFill>
              <a:highlight>
                <a:srgbClr val="FFFFFF"/>
              </a:highlight>
              <a:latin typeface="Quattrocento Sans"/>
              <a:ea typeface="Quattrocento Sans"/>
              <a:cs typeface="Quattrocento Sans"/>
              <a:sym typeface="Quattrocento Sans"/>
            </a:endParaRPr>
          </a:p>
          <a:p>
            <a:pPr marL="457200" lvl="0" indent="0" algn="l" rtl="0">
              <a:spcBef>
                <a:spcPts val="480"/>
              </a:spcBef>
              <a:spcAft>
                <a:spcPts val="0"/>
              </a:spcAft>
              <a:buClr>
                <a:schemeClr val="dk1"/>
              </a:buClr>
              <a:buSzPts val="1100"/>
              <a:buFont typeface="Arial"/>
              <a:buNone/>
            </a:pPr>
            <a:r>
              <a:rPr lang="en-US" sz="3300" dirty="0">
                <a:solidFill>
                  <a:srgbClr val="1B1B1B"/>
                </a:solidFill>
                <a:highlight>
                  <a:srgbClr val="FFFFFF"/>
                </a:highlight>
                <a:latin typeface="Quattrocento Sans"/>
                <a:ea typeface="Quattrocento Sans"/>
                <a:cs typeface="Quattrocento Sans"/>
                <a:sym typeface="Quattrocento Sans"/>
              </a:rPr>
              <a:t>1000 &lt;= X $ với </a:t>
            </a:r>
            <a:r>
              <a:rPr lang="en-US" sz="3300" dirty="0" err="1">
                <a:solidFill>
                  <a:srgbClr val="1B1B1B"/>
                </a:solidFill>
                <a:highlight>
                  <a:srgbClr val="FFFFFF"/>
                </a:highlight>
                <a:latin typeface="Quattrocento Sans"/>
                <a:ea typeface="Quattrocento Sans"/>
                <a:cs typeface="Quattrocento Sans"/>
                <a:sym typeface="Quattrocento Sans"/>
              </a:rPr>
              <a:t>lãi</a:t>
            </a:r>
            <a:r>
              <a:rPr lang="en-US" sz="3300" dirty="0">
                <a:solidFill>
                  <a:srgbClr val="1B1B1B"/>
                </a:solidFill>
                <a:highlight>
                  <a:srgbClr val="FFFFFF"/>
                </a:highlight>
                <a:latin typeface="Quattrocento Sans"/>
                <a:ea typeface="Quattrocento Sans"/>
                <a:cs typeface="Quattrocento Sans"/>
                <a:sym typeface="Quattrocento Sans"/>
              </a:rPr>
              <a:t> </a:t>
            </a:r>
            <a:r>
              <a:rPr lang="en-US" sz="3300" dirty="0" err="1">
                <a:solidFill>
                  <a:srgbClr val="1B1B1B"/>
                </a:solidFill>
                <a:highlight>
                  <a:srgbClr val="FFFFFF"/>
                </a:highlight>
                <a:latin typeface="Quattrocento Sans"/>
                <a:ea typeface="Quattrocento Sans"/>
                <a:cs typeface="Quattrocento Sans"/>
                <a:sym typeface="Quattrocento Sans"/>
              </a:rPr>
              <a:t>suất</a:t>
            </a:r>
            <a:r>
              <a:rPr lang="en-US" sz="3300" dirty="0">
                <a:solidFill>
                  <a:srgbClr val="1B1B1B"/>
                </a:solidFill>
                <a:highlight>
                  <a:srgbClr val="FFFFFF"/>
                </a:highlight>
                <a:latin typeface="Quattrocento Sans"/>
                <a:ea typeface="Quattrocento Sans"/>
                <a:cs typeface="Quattrocento Sans"/>
                <a:sym typeface="Quattrocento Sans"/>
              </a:rPr>
              <a:t> 7%</a:t>
            </a:r>
            <a:endParaRPr sz="3300" dirty="0">
              <a:solidFill>
                <a:srgbClr val="1B1B1B"/>
              </a:solidFill>
              <a:highlight>
                <a:srgbClr val="FFFFFF"/>
              </a:highlight>
              <a:latin typeface="Quattrocento Sans"/>
              <a:ea typeface="Quattrocento Sans"/>
              <a:cs typeface="Quattrocento Sans"/>
              <a:sym typeface="Quattrocento Sans"/>
            </a:endParaRPr>
          </a:p>
          <a:p>
            <a:pPr marL="457200" lvl="0" indent="-438150" algn="l" rtl="0">
              <a:spcBef>
                <a:spcPts val="480"/>
              </a:spcBef>
              <a:spcAft>
                <a:spcPts val="0"/>
              </a:spcAft>
              <a:buClr>
                <a:srgbClr val="1B1B1B"/>
              </a:buClr>
              <a:buSzPts val="3300"/>
              <a:buFont typeface="Quattrocento Sans"/>
              <a:buAutoNum type="arabicPeriod"/>
            </a:pPr>
            <a:r>
              <a:rPr lang="en-US" sz="3300" dirty="0" err="1">
                <a:solidFill>
                  <a:srgbClr val="1B1B1B"/>
                </a:solidFill>
                <a:highlight>
                  <a:srgbClr val="FFFFFF"/>
                </a:highlight>
                <a:latin typeface="Quattrocento Sans"/>
                <a:ea typeface="Quattrocento Sans"/>
                <a:cs typeface="Quattrocento Sans"/>
                <a:sym typeface="Quattrocento Sans"/>
              </a:rPr>
              <a:t>Vùng</a:t>
            </a:r>
            <a:r>
              <a:rPr lang="en-US" sz="3300" dirty="0">
                <a:solidFill>
                  <a:srgbClr val="1B1B1B"/>
                </a:solidFill>
                <a:highlight>
                  <a:srgbClr val="FFFFFF"/>
                </a:highlight>
                <a:latin typeface="Quattrocento Sans"/>
                <a:ea typeface="Quattrocento Sans"/>
                <a:cs typeface="Quattrocento Sans"/>
                <a:sym typeface="Quattrocento Sans"/>
              </a:rPr>
              <a:t> không hợp </a:t>
            </a:r>
            <a:r>
              <a:rPr lang="en-US" sz="3300" dirty="0" err="1">
                <a:solidFill>
                  <a:srgbClr val="1B1B1B"/>
                </a:solidFill>
                <a:highlight>
                  <a:srgbClr val="FFFFFF"/>
                </a:highlight>
                <a:latin typeface="Quattrocento Sans"/>
                <a:ea typeface="Quattrocento Sans"/>
                <a:cs typeface="Quattrocento Sans"/>
                <a:sym typeface="Quattrocento Sans"/>
              </a:rPr>
              <a:t>lệ</a:t>
            </a:r>
            <a:r>
              <a:rPr lang="en-US" sz="3300" dirty="0">
                <a:solidFill>
                  <a:srgbClr val="1B1B1B"/>
                </a:solidFill>
                <a:highlight>
                  <a:srgbClr val="FFFFFF"/>
                </a:highlight>
                <a:latin typeface="Quattrocento Sans"/>
                <a:ea typeface="Quattrocento Sans"/>
                <a:cs typeface="Quattrocento Sans"/>
                <a:sym typeface="Quattrocento Sans"/>
              </a:rPr>
              <a:t>:</a:t>
            </a:r>
            <a:endParaRPr sz="3300" dirty="0">
              <a:solidFill>
                <a:srgbClr val="1B1B1B"/>
              </a:solidFill>
              <a:highlight>
                <a:srgbClr val="FFFFFF"/>
              </a:highlight>
              <a:latin typeface="Quattrocento Sans"/>
              <a:ea typeface="Quattrocento Sans"/>
              <a:cs typeface="Quattrocento Sans"/>
              <a:sym typeface="Quattrocento Sans"/>
            </a:endParaRPr>
          </a:p>
          <a:p>
            <a:pPr marL="0" lvl="0" indent="457200" algn="l" rtl="0">
              <a:spcBef>
                <a:spcPts val="480"/>
              </a:spcBef>
              <a:spcAft>
                <a:spcPts val="0"/>
              </a:spcAft>
              <a:buClr>
                <a:schemeClr val="dk1"/>
              </a:buClr>
              <a:buSzPts val="1100"/>
              <a:buFont typeface="Arial"/>
              <a:buNone/>
            </a:pPr>
            <a:r>
              <a:rPr lang="en-US" sz="3300" dirty="0">
                <a:solidFill>
                  <a:srgbClr val="1B1B1B"/>
                </a:solidFill>
                <a:highlight>
                  <a:srgbClr val="FFFFFF"/>
                </a:highlight>
                <a:latin typeface="Quattrocento Sans"/>
                <a:ea typeface="Quattrocento Sans"/>
                <a:cs typeface="Quattrocento Sans"/>
                <a:sym typeface="Quattrocento Sans"/>
              </a:rPr>
              <a:t>X &lt; 0 (số âm)</a:t>
            </a:r>
            <a:endParaRPr sz="3300" dirty="0">
              <a:solidFill>
                <a:srgbClr val="1B1B1B"/>
              </a:solidFill>
              <a:highlight>
                <a:srgbClr val="FFFFFF"/>
              </a:highlight>
              <a:latin typeface="Quattrocento Sans"/>
              <a:ea typeface="Quattrocento Sans"/>
              <a:cs typeface="Quattrocento Sans"/>
              <a:sym typeface="Quattrocento Sans"/>
            </a:endParaRPr>
          </a:p>
          <a:p>
            <a:pPr marL="0" lvl="0" indent="0" algn="l" rtl="0">
              <a:spcBef>
                <a:spcPts val="480"/>
              </a:spcBef>
              <a:spcAft>
                <a:spcPts val="0"/>
              </a:spcAft>
              <a:buNone/>
            </a:pPr>
            <a:endParaRPr sz="3300" dirty="0">
              <a:solidFill>
                <a:srgbClr val="1B1B1B"/>
              </a:solidFill>
              <a:highlight>
                <a:srgbClr val="FFFFFF"/>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g11613d185f0_0_13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statement coverage</a:t>
            </a:r>
            <a:endParaRPr/>
          </a:p>
        </p:txBody>
      </p:sp>
      <p:sp>
        <p:nvSpPr>
          <p:cNvPr id="713" name="Google Shape;713;g11613d185f0_0_133"/>
          <p:cNvSpPr txBox="1"/>
          <p:nvPr/>
        </p:nvSpPr>
        <p:spPr>
          <a:xfrm>
            <a:off x="617100" y="1714201"/>
            <a:ext cx="11316300" cy="5083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480"/>
              </a:spcBef>
              <a:spcAft>
                <a:spcPts val="0"/>
              </a:spcAft>
              <a:buClr>
                <a:schemeClr val="dk1"/>
              </a:buClr>
              <a:buSzPts val="1100"/>
              <a:buFont typeface="Arial"/>
              <a:buNone/>
            </a:pPr>
            <a:r>
              <a:rPr lang="en-US" sz="3600" dirty="0">
                <a:solidFill>
                  <a:srgbClr val="222222"/>
                </a:solidFill>
                <a:highlight>
                  <a:srgbClr val="FFFFFF"/>
                </a:highlight>
                <a:latin typeface="Quattrocento Sans"/>
                <a:ea typeface="Quattrocento Sans"/>
                <a:cs typeface="Quattrocento Sans"/>
                <a:sym typeface="Quattrocento Sans"/>
              </a:rPr>
              <a:t>Các câu </a:t>
            </a:r>
            <a:r>
              <a:rPr lang="en-US" sz="3600" dirty="0" err="1">
                <a:solidFill>
                  <a:srgbClr val="222222"/>
                </a:solidFill>
                <a:highlight>
                  <a:srgbClr val="FFFFFF"/>
                </a:highlight>
                <a:latin typeface="Quattrocento Sans"/>
                <a:ea typeface="Quattrocento Sans"/>
                <a:cs typeface="Quattrocento Sans"/>
                <a:sym typeface="Quattrocento Sans"/>
              </a:rPr>
              <a:t>lệnh</a:t>
            </a:r>
            <a:r>
              <a:rPr lang="en-US" sz="3600" dirty="0">
                <a:solidFill>
                  <a:srgbClr val="222222"/>
                </a:solidFill>
                <a:highlight>
                  <a:srgbClr val="FFFFFF"/>
                </a:highlight>
                <a:latin typeface="Quattrocento Sans"/>
                <a:ea typeface="Quattrocento Sans"/>
                <a:cs typeface="Quattrocento Sans"/>
                <a:sym typeface="Quattrocento Sans"/>
              </a:rPr>
              <a:t> được đánh dấu bằng màu vàng là những câu </a:t>
            </a:r>
            <a:r>
              <a:rPr lang="en-US" sz="3600" dirty="0" err="1">
                <a:solidFill>
                  <a:srgbClr val="222222"/>
                </a:solidFill>
                <a:highlight>
                  <a:srgbClr val="FFFFFF"/>
                </a:highlight>
                <a:latin typeface="Quattrocento Sans"/>
                <a:ea typeface="Quattrocento Sans"/>
                <a:cs typeface="Quattrocento Sans"/>
                <a:sym typeface="Quattrocento Sans"/>
              </a:rPr>
              <a:t>lệnh</a:t>
            </a:r>
            <a:r>
              <a:rPr lang="en-US" sz="3600" dirty="0">
                <a:solidFill>
                  <a:srgbClr val="222222"/>
                </a:solidFill>
                <a:highlight>
                  <a:srgbClr val="FFFFFF"/>
                </a:highlight>
                <a:latin typeface="Quattrocento Sans"/>
                <a:ea typeface="Quattrocento Sans"/>
                <a:cs typeface="Quattrocento Sans"/>
                <a:sym typeface="Quattrocento Sans"/>
              </a:rPr>
              <a:t> được thực thi </a:t>
            </a:r>
            <a:r>
              <a:rPr lang="en-US" sz="3600" dirty="0" err="1">
                <a:solidFill>
                  <a:srgbClr val="222222"/>
                </a:solidFill>
                <a:highlight>
                  <a:srgbClr val="FFFFFF"/>
                </a:highlight>
                <a:latin typeface="Quattrocento Sans"/>
                <a:ea typeface="Quattrocento Sans"/>
                <a:cs typeface="Quattrocento Sans"/>
                <a:sym typeface="Quattrocento Sans"/>
              </a:rPr>
              <a:t>theo</a:t>
            </a:r>
            <a:r>
              <a:rPr lang="en-US" sz="3600" dirty="0">
                <a:solidFill>
                  <a:srgbClr val="222222"/>
                </a:solidFill>
                <a:highlight>
                  <a:srgbClr val="FFFFFF"/>
                </a:highlight>
                <a:latin typeface="Quattrocento Sans"/>
                <a:ea typeface="Quattrocento Sans"/>
                <a:cs typeface="Quattrocento Sans"/>
                <a:sym typeface="Quattrocento Sans"/>
              </a:rPr>
              <a:t> tình huống</a:t>
            </a:r>
            <a:endParaRPr sz="3600" dirty="0">
              <a:solidFill>
                <a:srgbClr val="222222"/>
              </a:solidFill>
              <a:highlight>
                <a:srgbClr val="FFFFFF"/>
              </a:highlight>
              <a:latin typeface="Quattrocento Sans"/>
              <a:ea typeface="Quattrocento Sans"/>
              <a:cs typeface="Quattrocento Sans"/>
              <a:sym typeface="Quattrocento Sans"/>
            </a:endParaRPr>
          </a:p>
          <a:p>
            <a:pPr marL="0" lvl="0" indent="0" algn="l" rtl="0">
              <a:lnSpc>
                <a:spcPct val="90000"/>
              </a:lnSpc>
              <a:spcBef>
                <a:spcPts val="480"/>
              </a:spcBef>
              <a:spcAft>
                <a:spcPts val="0"/>
              </a:spcAft>
              <a:buNone/>
            </a:pPr>
            <a:r>
              <a:rPr lang="en-US" sz="3600" dirty="0">
                <a:solidFill>
                  <a:srgbClr val="222222"/>
                </a:solidFill>
                <a:highlight>
                  <a:srgbClr val="FFFFFF"/>
                </a:highlight>
                <a:latin typeface="Quattrocento Sans"/>
                <a:ea typeface="Quattrocento Sans"/>
                <a:cs typeface="Quattrocento Sans"/>
                <a:sym typeface="Quattrocento Sans"/>
              </a:rPr>
              <a:t>Number of executed statements = 5</a:t>
            </a:r>
            <a:endParaRPr sz="3600" dirty="0">
              <a:solidFill>
                <a:srgbClr val="222222"/>
              </a:solidFill>
              <a:highlight>
                <a:srgbClr val="FFFFFF"/>
              </a:highlight>
              <a:latin typeface="Quattrocento Sans"/>
              <a:ea typeface="Quattrocento Sans"/>
              <a:cs typeface="Quattrocento Sans"/>
              <a:sym typeface="Quattrocento Sans"/>
            </a:endParaRPr>
          </a:p>
          <a:p>
            <a:pPr marL="0" lvl="0" indent="0" algn="l" rtl="0">
              <a:lnSpc>
                <a:spcPct val="90000"/>
              </a:lnSpc>
              <a:spcBef>
                <a:spcPts val="480"/>
              </a:spcBef>
              <a:spcAft>
                <a:spcPts val="0"/>
              </a:spcAft>
              <a:buClr>
                <a:schemeClr val="dk1"/>
              </a:buClr>
              <a:buSzPts val="1100"/>
              <a:buFont typeface="Arial"/>
              <a:buNone/>
            </a:pPr>
            <a:r>
              <a:rPr lang="en-US" sz="3600" dirty="0">
                <a:solidFill>
                  <a:srgbClr val="222222"/>
                </a:solidFill>
                <a:highlight>
                  <a:srgbClr val="FFFFFF"/>
                </a:highlight>
                <a:latin typeface="Quattrocento Sans"/>
                <a:ea typeface="Quattrocento Sans"/>
                <a:cs typeface="Quattrocento Sans"/>
                <a:sym typeface="Quattrocento Sans"/>
              </a:rPr>
              <a:t>Total number of statements = 7</a:t>
            </a:r>
            <a:endParaRPr sz="3600" dirty="0">
              <a:solidFill>
                <a:srgbClr val="222222"/>
              </a:solidFill>
              <a:highlight>
                <a:srgbClr val="FFFFFF"/>
              </a:highlight>
              <a:latin typeface="Quattrocento Sans"/>
              <a:ea typeface="Quattrocento Sans"/>
              <a:cs typeface="Quattrocento Sans"/>
              <a:sym typeface="Quattrocento Sans"/>
            </a:endParaRPr>
          </a:p>
          <a:p>
            <a:pPr marL="0" lvl="0" indent="0" algn="l" rtl="0">
              <a:lnSpc>
                <a:spcPct val="90000"/>
              </a:lnSpc>
              <a:spcBef>
                <a:spcPts val="480"/>
              </a:spcBef>
              <a:spcAft>
                <a:spcPts val="0"/>
              </a:spcAft>
              <a:buClr>
                <a:schemeClr val="dk1"/>
              </a:buClr>
              <a:buSzPts val="1100"/>
              <a:buFont typeface="Arial"/>
              <a:buNone/>
            </a:pPr>
            <a:r>
              <a:rPr lang="en-US" sz="3600" dirty="0">
                <a:solidFill>
                  <a:srgbClr val="222222"/>
                </a:solidFill>
                <a:highlight>
                  <a:srgbClr val="FFFFFF"/>
                </a:highlight>
                <a:latin typeface="Quattrocento Sans"/>
                <a:ea typeface="Quattrocento Sans"/>
                <a:cs typeface="Quattrocento Sans"/>
                <a:sym typeface="Quattrocento Sans"/>
              </a:rPr>
              <a:t>Statement Coverage: 5/7 = 71%</a:t>
            </a:r>
            <a:endParaRPr sz="3600" dirty="0">
              <a:solidFill>
                <a:srgbClr val="222222"/>
              </a:solidFill>
              <a:highlight>
                <a:srgbClr val="FFFFFF"/>
              </a:highlight>
              <a:latin typeface="Quattrocento Sans"/>
              <a:ea typeface="Quattrocento Sans"/>
              <a:cs typeface="Quattrocento Sans"/>
              <a:sym typeface="Quattrocento Sans"/>
            </a:endParaRPr>
          </a:p>
          <a:p>
            <a:pPr marL="0" lvl="0" indent="0" algn="l" rtl="0">
              <a:lnSpc>
                <a:spcPct val="90000"/>
              </a:lnSpc>
              <a:spcBef>
                <a:spcPts val="480"/>
              </a:spcBef>
              <a:spcAft>
                <a:spcPts val="0"/>
              </a:spcAft>
              <a:buNone/>
            </a:pPr>
            <a:endParaRPr sz="3600" dirty="0">
              <a:solidFill>
                <a:srgbClr val="222222"/>
              </a:solidFill>
              <a:highlight>
                <a:srgbClr val="FFFFFF"/>
              </a:highlight>
              <a:latin typeface="Quattrocento Sans"/>
              <a:ea typeface="Quattrocento Sans"/>
              <a:cs typeface="Quattrocento Sans"/>
              <a:sym typeface="Quattrocento Sans"/>
            </a:endParaRPr>
          </a:p>
        </p:txBody>
      </p:sp>
      <p:sp>
        <p:nvSpPr>
          <p:cNvPr id="714" name="Google Shape;714;g11613d185f0_0_133"/>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dirty="0" err="1">
                <a:solidFill>
                  <a:srgbClr val="333333"/>
                </a:solidFill>
                <a:highlight>
                  <a:schemeClr val="lt1"/>
                </a:highlight>
                <a:latin typeface="Quattrocento Sans"/>
                <a:ea typeface="Quattrocento Sans"/>
                <a:cs typeface="Quattrocento Sans"/>
                <a:sym typeface="Quattrocento Sans"/>
              </a:rPr>
              <a:t>Kịch</a:t>
            </a:r>
            <a:r>
              <a:rPr lang="en-US" sz="4000" dirty="0">
                <a:solidFill>
                  <a:srgbClr val="333333"/>
                </a:solidFill>
                <a:highlight>
                  <a:schemeClr val="lt1"/>
                </a:highlight>
                <a:latin typeface="Quattrocento Sans"/>
                <a:ea typeface="Quattrocento Sans"/>
                <a:cs typeface="Quattrocento Sans"/>
                <a:sym typeface="Quattrocento Sans"/>
              </a:rPr>
              <a:t> bản 1 : </a:t>
            </a:r>
            <a:r>
              <a:rPr lang="en-US" sz="3600" dirty="0">
                <a:solidFill>
                  <a:srgbClr val="222222"/>
                </a:solidFill>
                <a:highlight>
                  <a:srgbClr val="FFFFFF"/>
                </a:highlight>
                <a:latin typeface="Quattrocento Sans"/>
                <a:ea typeface="Quattrocento Sans"/>
                <a:cs typeface="Quattrocento Sans"/>
                <a:sym typeface="Quattrocento Sans"/>
              </a:rPr>
              <a:t>Nếu A = 3, B = 9</a:t>
            </a:r>
            <a:endParaRPr sz="4000" dirty="0">
              <a:solidFill>
                <a:srgbClr val="333333"/>
              </a:solidFill>
              <a:highlight>
                <a:schemeClr val="lt1"/>
              </a:highlight>
              <a:latin typeface="Quattrocento Sans"/>
              <a:ea typeface="Quattrocento Sans"/>
              <a:cs typeface="Quattrocento Sans"/>
              <a:sym typeface="Quattrocento Sans"/>
            </a:endParaRPr>
          </a:p>
        </p:txBody>
      </p:sp>
      <p:pic>
        <p:nvPicPr>
          <p:cNvPr id="715" name="Google Shape;715;g11613d185f0_0_133"/>
          <p:cNvPicPr preferRelativeResize="0"/>
          <p:nvPr/>
        </p:nvPicPr>
        <p:blipFill>
          <a:blip r:embed="rId3">
            <a:alphaModFix/>
          </a:blip>
          <a:stretch>
            <a:fillRect/>
          </a:stretch>
        </p:blipFill>
        <p:spPr>
          <a:xfrm>
            <a:off x="6808050" y="4393350"/>
            <a:ext cx="5125350" cy="2391825"/>
          </a:xfrm>
          <a:prstGeom prst="rect">
            <a:avLst/>
          </a:prstGeom>
          <a:noFill/>
          <a:ln>
            <a:noFill/>
          </a:ln>
        </p:spPr>
      </p:pic>
      <p:pic>
        <p:nvPicPr>
          <p:cNvPr id="716" name="Google Shape;716;g11613d185f0_0_133"/>
          <p:cNvPicPr preferRelativeResize="0"/>
          <p:nvPr/>
        </p:nvPicPr>
        <p:blipFill>
          <a:blip r:embed="rId4">
            <a:alphaModFix/>
          </a:blip>
          <a:stretch>
            <a:fillRect/>
          </a:stretch>
        </p:blipFill>
        <p:spPr>
          <a:xfrm>
            <a:off x="370225" y="5184425"/>
            <a:ext cx="6181600" cy="5752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g11613d185f0_0_14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a:t>statement coverage</a:t>
            </a:r>
            <a:endParaRPr dirty="0"/>
          </a:p>
        </p:txBody>
      </p:sp>
      <p:sp>
        <p:nvSpPr>
          <p:cNvPr id="722" name="Google Shape;722;g11613d185f0_0_147"/>
          <p:cNvSpPr txBox="1"/>
          <p:nvPr/>
        </p:nvSpPr>
        <p:spPr>
          <a:xfrm>
            <a:off x="617100" y="1701675"/>
            <a:ext cx="11316300" cy="5083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480"/>
              </a:spcBef>
              <a:spcAft>
                <a:spcPts val="0"/>
              </a:spcAft>
              <a:buNone/>
            </a:pPr>
            <a:r>
              <a:rPr lang="en-US" sz="3600" dirty="0">
                <a:solidFill>
                  <a:srgbClr val="222222"/>
                </a:solidFill>
                <a:highlight>
                  <a:srgbClr val="FFFFFF"/>
                </a:highlight>
                <a:latin typeface="Quattrocento Sans"/>
                <a:ea typeface="Quattrocento Sans"/>
                <a:cs typeface="Quattrocento Sans"/>
                <a:sym typeface="Quattrocento Sans"/>
              </a:rPr>
              <a:t>Các câu </a:t>
            </a:r>
            <a:r>
              <a:rPr lang="en-US" sz="3600" dirty="0" err="1">
                <a:solidFill>
                  <a:srgbClr val="222222"/>
                </a:solidFill>
                <a:highlight>
                  <a:srgbClr val="FFFFFF"/>
                </a:highlight>
                <a:latin typeface="Quattrocento Sans"/>
                <a:ea typeface="Quattrocento Sans"/>
                <a:cs typeface="Quattrocento Sans"/>
                <a:sym typeface="Quattrocento Sans"/>
              </a:rPr>
              <a:t>lệnh</a:t>
            </a:r>
            <a:r>
              <a:rPr lang="en-US" sz="3600" dirty="0">
                <a:solidFill>
                  <a:srgbClr val="222222"/>
                </a:solidFill>
                <a:highlight>
                  <a:srgbClr val="FFFFFF"/>
                </a:highlight>
                <a:latin typeface="Quattrocento Sans"/>
                <a:ea typeface="Quattrocento Sans"/>
                <a:cs typeface="Quattrocento Sans"/>
                <a:sym typeface="Quattrocento Sans"/>
              </a:rPr>
              <a:t> được đánh dấu bằng màu vàng là những câu </a:t>
            </a:r>
            <a:r>
              <a:rPr lang="en-US" sz="3600" dirty="0" err="1">
                <a:solidFill>
                  <a:srgbClr val="222222"/>
                </a:solidFill>
                <a:highlight>
                  <a:srgbClr val="FFFFFF"/>
                </a:highlight>
                <a:latin typeface="Quattrocento Sans"/>
                <a:ea typeface="Quattrocento Sans"/>
                <a:cs typeface="Quattrocento Sans"/>
                <a:sym typeface="Quattrocento Sans"/>
              </a:rPr>
              <a:t>lệnh</a:t>
            </a:r>
            <a:r>
              <a:rPr lang="en-US" sz="3600" dirty="0">
                <a:solidFill>
                  <a:srgbClr val="222222"/>
                </a:solidFill>
                <a:highlight>
                  <a:srgbClr val="FFFFFF"/>
                </a:highlight>
                <a:latin typeface="Quattrocento Sans"/>
                <a:ea typeface="Quattrocento Sans"/>
                <a:cs typeface="Quattrocento Sans"/>
                <a:sym typeface="Quattrocento Sans"/>
              </a:rPr>
              <a:t> được thực thi </a:t>
            </a:r>
            <a:r>
              <a:rPr lang="en-US" sz="3600" dirty="0" err="1">
                <a:solidFill>
                  <a:srgbClr val="222222"/>
                </a:solidFill>
                <a:highlight>
                  <a:srgbClr val="FFFFFF"/>
                </a:highlight>
                <a:latin typeface="Quattrocento Sans"/>
                <a:ea typeface="Quattrocento Sans"/>
                <a:cs typeface="Quattrocento Sans"/>
                <a:sym typeface="Quattrocento Sans"/>
              </a:rPr>
              <a:t>theo</a:t>
            </a:r>
            <a:r>
              <a:rPr lang="en-US" sz="3600" dirty="0">
                <a:solidFill>
                  <a:srgbClr val="222222"/>
                </a:solidFill>
                <a:highlight>
                  <a:srgbClr val="FFFFFF"/>
                </a:highlight>
                <a:latin typeface="Quattrocento Sans"/>
                <a:ea typeface="Quattrocento Sans"/>
                <a:cs typeface="Quattrocento Sans"/>
                <a:sym typeface="Quattrocento Sans"/>
              </a:rPr>
              <a:t> tình huống</a:t>
            </a:r>
            <a:endParaRPr sz="3600" dirty="0">
              <a:solidFill>
                <a:srgbClr val="222222"/>
              </a:solidFill>
              <a:highlight>
                <a:srgbClr val="FFFFFF"/>
              </a:highlight>
              <a:latin typeface="Quattrocento Sans"/>
              <a:ea typeface="Quattrocento Sans"/>
              <a:cs typeface="Quattrocento Sans"/>
              <a:sym typeface="Quattrocento Sans"/>
            </a:endParaRPr>
          </a:p>
          <a:p>
            <a:pPr marL="0" lvl="0" indent="0" algn="l" rtl="0">
              <a:lnSpc>
                <a:spcPct val="90000"/>
              </a:lnSpc>
              <a:spcBef>
                <a:spcPts val="480"/>
              </a:spcBef>
              <a:spcAft>
                <a:spcPts val="0"/>
              </a:spcAft>
              <a:buNone/>
            </a:pPr>
            <a:r>
              <a:rPr lang="en-US" sz="3600" dirty="0">
                <a:solidFill>
                  <a:srgbClr val="222222"/>
                </a:solidFill>
                <a:highlight>
                  <a:srgbClr val="FFFFFF"/>
                </a:highlight>
                <a:latin typeface="Quattrocento Sans"/>
                <a:ea typeface="Quattrocento Sans"/>
                <a:cs typeface="Quattrocento Sans"/>
                <a:sym typeface="Quattrocento Sans"/>
              </a:rPr>
              <a:t>Number of executed statements = 6</a:t>
            </a:r>
            <a:endParaRPr sz="3600" dirty="0">
              <a:solidFill>
                <a:srgbClr val="222222"/>
              </a:solidFill>
              <a:highlight>
                <a:srgbClr val="FFFFFF"/>
              </a:highlight>
              <a:latin typeface="Quattrocento Sans"/>
              <a:ea typeface="Quattrocento Sans"/>
              <a:cs typeface="Quattrocento Sans"/>
              <a:sym typeface="Quattrocento Sans"/>
            </a:endParaRPr>
          </a:p>
          <a:p>
            <a:pPr marL="0" lvl="0" indent="0" algn="l" rtl="0">
              <a:lnSpc>
                <a:spcPct val="90000"/>
              </a:lnSpc>
              <a:spcBef>
                <a:spcPts val="480"/>
              </a:spcBef>
              <a:spcAft>
                <a:spcPts val="0"/>
              </a:spcAft>
              <a:buNone/>
            </a:pPr>
            <a:r>
              <a:rPr lang="en-US" sz="3600" dirty="0">
                <a:solidFill>
                  <a:srgbClr val="222222"/>
                </a:solidFill>
                <a:highlight>
                  <a:srgbClr val="FFFFFF"/>
                </a:highlight>
                <a:latin typeface="Quattrocento Sans"/>
                <a:ea typeface="Quattrocento Sans"/>
                <a:cs typeface="Quattrocento Sans"/>
                <a:sym typeface="Quattrocento Sans"/>
              </a:rPr>
              <a:t>Total number of statements = 7</a:t>
            </a:r>
            <a:endParaRPr sz="3600" dirty="0">
              <a:solidFill>
                <a:srgbClr val="222222"/>
              </a:solidFill>
              <a:highlight>
                <a:srgbClr val="FFFFFF"/>
              </a:highlight>
              <a:latin typeface="Quattrocento Sans"/>
              <a:ea typeface="Quattrocento Sans"/>
              <a:cs typeface="Quattrocento Sans"/>
              <a:sym typeface="Quattrocento Sans"/>
            </a:endParaRPr>
          </a:p>
          <a:p>
            <a:pPr marL="0" lvl="0" indent="0" algn="l" rtl="0">
              <a:lnSpc>
                <a:spcPct val="90000"/>
              </a:lnSpc>
              <a:spcBef>
                <a:spcPts val="480"/>
              </a:spcBef>
              <a:spcAft>
                <a:spcPts val="0"/>
              </a:spcAft>
              <a:buNone/>
            </a:pPr>
            <a:r>
              <a:rPr lang="en-US" sz="3600" dirty="0">
                <a:solidFill>
                  <a:srgbClr val="222222"/>
                </a:solidFill>
                <a:highlight>
                  <a:srgbClr val="FFFFFF"/>
                </a:highlight>
                <a:latin typeface="Quattrocento Sans"/>
                <a:ea typeface="Quattrocento Sans"/>
                <a:cs typeface="Quattrocento Sans"/>
                <a:sym typeface="Quattrocento Sans"/>
              </a:rPr>
              <a:t>Statement Coverage: 6/7 = 85%</a:t>
            </a:r>
            <a:endParaRPr sz="3600" dirty="0">
              <a:solidFill>
                <a:srgbClr val="222222"/>
              </a:solidFill>
              <a:highlight>
                <a:srgbClr val="FFFFFF"/>
              </a:highlight>
              <a:latin typeface="Quattrocento Sans"/>
              <a:ea typeface="Quattrocento Sans"/>
              <a:cs typeface="Quattrocento Sans"/>
              <a:sym typeface="Quattrocento Sans"/>
            </a:endParaRPr>
          </a:p>
          <a:p>
            <a:pPr marL="0" lvl="0" indent="0" algn="l" rtl="0">
              <a:lnSpc>
                <a:spcPct val="90000"/>
              </a:lnSpc>
              <a:spcBef>
                <a:spcPts val="480"/>
              </a:spcBef>
              <a:spcAft>
                <a:spcPts val="0"/>
              </a:spcAft>
              <a:buNone/>
            </a:pPr>
            <a:endParaRPr sz="3600" dirty="0">
              <a:solidFill>
                <a:srgbClr val="222222"/>
              </a:solidFill>
              <a:highlight>
                <a:srgbClr val="FFFFFF"/>
              </a:highlight>
              <a:latin typeface="Quattrocento Sans"/>
              <a:ea typeface="Quattrocento Sans"/>
              <a:cs typeface="Quattrocento Sans"/>
              <a:sym typeface="Quattrocento Sans"/>
            </a:endParaRPr>
          </a:p>
        </p:txBody>
      </p:sp>
      <p:sp>
        <p:nvSpPr>
          <p:cNvPr id="723" name="Google Shape;723;g11613d185f0_0_147"/>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dirty="0" err="1">
                <a:solidFill>
                  <a:srgbClr val="333333"/>
                </a:solidFill>
                <a:highlight>
                  <a:schemeClr val="lt1"/>
                </a:highlight>
                <a:latin typeface="Quattrocento Sans"/>
                <a:ea typeface="Quattrocento Sans"/>
                <a:cs typeface="Quattrocento Sans"/>
                <a:sym typeface="Quattrocento Sans"/>
              </a:rPr>
              <a:t>Kịch</a:t>
            </a:r>
            <a:r>
              <a:rPr lang="en-US" sz="4000" dirty="0">
                <a:solidFill>
                  <a:srgbClr val="333333"/>
                </a:solidFill>
                <a:highlight>
                  <a:schemeClr val="lt1"/>
                </a:highlight>
                <a:latin typeface="Quattrocento Sans"/>
                <a:ea typeface="Quattrocento Sans"/>
                <a:cs typeface="Quattrocento Sans"/>
                <a:sym typeface="Quattrocento Sans"/>
              </a:rPr>
              <a:t> bản 2 : </a:t>
            </a:r>
            <a:r>
              <a:rPr lang="en-US" sz="3600" dirty="0">
                <a:solidFill>
                  <a:srgbClr val="222222"/>
                </a:solidFill>
                <a:highlight>
                  <a:srgbClr val="FFFFFF"/>
                </a:highlight>
                <a:latin typeface="Quattrocento Sans"/>
                <a:ea typeface="Quattrocento Sans"/>
                <a:cs typeface="Quattrocento Sans"/>
                <a:sym typeface="Quattrocento Sans"/>
              </a:rPr>
              <a:t>Nếu A = -3, B = -9</a:t>
            </a:r>
            <a:endParaRPr sz="4000" dirty="0">
              <a:solidFill>
                <a:srgbClr val="333333"/>
              </a:solidFill>
              <a:highlight>
                <a:schemeClr val="lt1"/>
              </a:highlight>
              <a:latin typeface="Quattrocento Sans"/>
              <a:ea typeface="Quattrocento Sans"/>
              <a:cs typeface="Quattrocento Sans"/>
              <a:sym typeface="Quattrocento Sans"/>
            </a:endParaRPr>
          </a:p>
        </p:txBody>
      </p:sp>
      <p:pic>
        <p:nvPicPr>
          <p:cNvPr id="724" name="Google Shape;724;g11613d185f0_0_147"/>
          <p:cNvPicPr preferRelativeResize="0"/>
          <p:nvPr/>
        </p:nvPicPr>
        <p:blipFill>
          <a:blip r:embed="rId3">
            <a:alphaModFix/>
          </a:blip>
          <a:stretch>
            <a:fillRect/>
          </a:stretch>
        </p:blipFill>
        <p:spPr>
          <a:xfrm>
            <a:off x="6821725" y="4399800"/>
            <a:ext cx="4760675" cy="2221650"/>
          </a:xfrm>
          <a:prstGeom prst="rect">
            <a:avLst/>
          </a:prstGeom>
          <a:noFill/>
          <a:ln>
            <a:noFill/>
          </a:ln>
        </p:spPr>
      </p:pic>
      <p:pic>
        <p:nvPicPr>
          <p:cNvPr id="725" name="Google Shape;725;g11613d185f0_0_147"/>
          <p:cNvPicPr preferRelativeResize="0"/>
          <p:nvPr/>
        </p:nvPicPr>
        <p:blipFill>
          <a:blip r:embed="rId4">
            <a:alphaModFix/>
          </a:blip>
          <a:stretch>
            <a:fillRect/>
          </a:stretch>
        </p:blipFill>
        <p:spPr>
          <a:xfrm>
            <a:off x="370225" y="5184425"/>
            <a:ext cx="6181600" cy="5752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g11613d185f0_0_19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statement coverage</a:t>
            </a:r>
            <a:endParaRPr/>
          </a:p>
        </p:txBody>
      </p:sp>
      <p:sp>
        <p:nvSpPr>
          <p:cNvPr id="731" name="Google Shape;731;g11613d185f0_0_199"/>
          <p:cNvSpPr txBox="1"/>
          <p:nvPr/>
        </p:nvSpPr>
        <p:spPr>
          <a:xfrm>
            <a:off x="598950" y="887250"/>
            <a:ext cx="11316300" cy="5083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480"/>
              </a:spcBef>
              <a:spcAft>
                <a:spcPts val="0"/>
              </a:spcAft>
              <a:buNone/>
            </a:pPr>
            <a:r>
              <a:rPr lang="en-US" sz="3600">
                <a:solidFill>
                  <a:srgbClr val="222222"/>
                </a:solidFill>
                <a:highlight>
                  <a:srgbClr val="FFFFFF"/>
                </a:highlight>
                <a:latin typeface="Quattrocento Sans"/>
                <a:ea typeface="Quattrocento Sans"/>
                <a:cs typeface="Quattrocento Sans"/>
                <a:sym typeface="Quattrocento Sans"/>
              </a:rPr>
              <a:t>Nhìn về mặt tổng thể ở kịch bản 2 thì hầu hết các câu lệnh đều đi qua nên có kể kết luận là độ bao phủ câu lệnh là 100%</a:t>
            </a:r>
            <a:endParaRPr sz="3600">
              <a:solidFill>
                <a:srgbClr val="222222"/>
              </a:solidFill>
              <a:highlight>
                <a:srgbClr val="FFFFFF"/>
              </a:highlight>
              <a:latin typeface="Quattrocento Sans"/>
              <a:ea typeface="Quattrocento Sans"/>
              <a:cs typeface="Quattrocento Sans"/>
              <a:sym typeface="Quattrocento Sans"/>
            </a:endParaRPr>
          </a:p>
          <a:p>
            <a:pPr marL="0" lvl="0" indent="0" algn="l" rtl="0">
              <a:lnSpc>
                <a:spcPct val="90000"/>
              </a:lnSpc>
              <a:spcBef>
                <a:spcPts val="480"/>
              </a:spcBef>
              <a:spcAft>
                <a:spcPts val="0"/>
              </a:spcAft>
              <a:buNone/>
            </a:pPr>
            <a:endParaRPr sz="3600">
              <a:solidFill>
                <a:srgbClr val="222222"/>
              </a:solidFill>
              <a:highlight>
                <a:srgbClr val="FFFFFF"/>
              </a:highlight>
              <a:latin typeface="Quattrocento Sans"/>
              <a:ea typeface="Quattrocento Sans"/>
              <a:cs typeface="Quattrocento Sans"/>
              <a:sym typeface="Quattrocento Sans"/>
            </a:endParaRPr>
          </a:p>
        </p:txBody>
      </p:sp>
      <p:pic>
        <p:nvPicPr>
          <p:cNvPr id="732" name="Google Shape;732;g11613d185f0_0_199"/>
          <p:cNvPicPr preferRelativeResize="0"/>
          <p:nvPr/>
        </p:nvPicPr>
        <p:blipFill>
          <a:blip r:embed="rId3">
            <a:alphaModFix/>
          </a:blip>
          <a:stretch>
            <a:fillRect/>
          </a:stretch>
        </p:blipFill>
        <p:spPr>
          <a:xfrm>
            <a:off x="2835737" y="2927825"/>
            <a:ext cx="6520525" cy="3042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g11613d185f0_0_28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statement coverage</a:t>
            </a:r>
            <a:endParaRPr/>
          </a:p>
        </p:txBody>
      </p:sp>
      <p:sp>
        <p:nvSpPr>
          <p:cNvPr id="738" name="Google Shape;738;g11613d185f0_0_288"/>
          <p:cNvSpPr txBox="1"/>
          <p:nvPr/>
        </p:nvSpPr>
        <p:spPr>
          <a:xfrm>
            <a:off x="307800" y="901275"/>
            <a:ext cx="121167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Ưu điểm Kỹ thuật bao phủ câu lệnh</a:t>
            </a:r>
            <a:endParaRPr sz="4000">
              <a:solidFill>
                <a:srgbClr val="333333"/>
              </a:solidFill>
              <a:highlight>
                <a:schemeClr val="lt1"/>
              </a:highlight>
              <a:latin typeface="Quattrocento Sans"/>
              <a:ea typeface="Quattrocento Sans"/>
              <a:cs typeface="Quattrocento Sans"/>
              <a:sym typeface="Quattrocento Sans"/>
            </a:endParaRPr>
          </a:p>
        </p:txBody>
      </p:sp>
      <p:sp>
        <p:nvSpPr>
          <p:cNvPr id="739" name="Google Shape;739;g11613d185f0_0_288"/>
          <p:cNvSpPr txBox="1"/>
          <p:nvPr/>
        </p:nvSpPr>
        <p:spPr>
          <a:xfrm>
            <a:off x="346950" y="1701675"/>
            <a:ext cx="11235300" cy="4088100"/>
          </a:xfrm>
          <a:prstGeom prst="rect">
            <a:avLst/>
          </a:prstGeom>
          <a:noFill/>
          <a:ln>
            <a:noFill/>
          </a:ln>
        </p:spPr>
        <p:txBody>
          <a:bodyPr spcFirstLastPara="1" wrap="square" lIns="91425" tIns="45700" rIns="91425" bIns="45700" anchor="t" anchorCtr="0">
            <a:normAutofit/>
          </a:bodyPr>
          <a:lstStyle/>
          <a:p>
            <a:pPr marL="742950" lvl="1" indent="-361950" algn="l" rtl="0">
              <a:lnSpc>
                <a:spcPct val="90000"/>
              </a:lnSpc>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Nó có thể được áp dụng trực tiếp vào mã đối tượng và không yêu cầu xử lý mã nguồn.</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lnSpc>
                <a:spcPct val="90000"/>
              </a:lnSpc>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Nó xác minh những gì mã nguồn viết được dự kiến ​​sẽ thực thi và không thực thi</a:t>
            </a:r>
            <a:endParaRPr sz="360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39">
                                            <p:txEl>
                                              <p:pRg st="0" end="0"/>
                                            </p:txEl>
                                          </p:spTgt>
                                        </p:tgtEl>
                                        <p:attrNameLst>
                                          <p:attrName>style.visibility</p:attrName>
                                        </p:attrNameLst>
                                      </p:cBhvr>
                                      <p:to>
                                        <p:strVal val="visible"/>
                                      </p:to>
                                    </p:set>
                                    <p:anim calcmode="lin" valueType="num">
                                      <p:cBhvr additive="base">
                                        <p:cTn id="7" dur="1000"/>
                                        <p:tgtEl>
                                          <p:spTgt spid="739">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39">
                                            <p:txEl>
                                              <p:pRg st="1" end="1"/>
                                            </p:txEl>
                                          </p:spTgt>
                                        </p:tgtEl>
                                        <p:attrNameLst>
                                          <p:attrName>style.visibility</p:attrName>
                                        </p:attrNameLst>
                                      </p:cBhvr>
                                      <p:to>
                                        <p:strVal val="visible"/>
                                      </p:to>
                                    </p:set>
                                    <p:anim calcmode="lin" valueType="num">
                                      <p:cBhvr additive="base">
                                        <p:cTn id="12" dur="1000"/>
                                        <p:tgtEl>
                                          <p:spTgt spid="739">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g11613d185f0_0_29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a:t>statement coverage</a:t>
            </a:r>
            <a:endParaRPr dirty="0"/>
          </a:p>
        </p:txBody>
      </p:sp>
      <p:sp>
        <p:nvSpPr>
          <p:cNvPr id="745" name="Google Shape;745;g11613d185f0_0_294"/>
          <p:cNvSpPr txBox="1"/>
          <p:nvPr/>
        </p:nvSpPr>
        <p:spPr>
          <a:xfrm>
            <a:off x="307800" y="901275"/>
            <a:ext cx="121167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Nhược điểm Kỹ thuật bao phủ câu lệnh</a:t>
            </a:r>
            <a:endParaRPr sz="4000">
              <a:solidFill>
                <a:srgbClr val="333333"/>
              </a:solidFill>
              <a:highlight>
                <a:schemeClr val="lt1"/>
              </a:highlight>
              <a:latin typeface="Quattrocento Sans"/>
              <a:ea typeface="Quattrocento Sans"/>
              <a:cs typeface="Quattrocento Sans"/>
              <a:sym typeface="Quattrocento Sans"/>
            </a:endParaRPr>
          </a:p>
        </p:txBody>
      </p:sp>
      <p:sp>
        <p:nvSpPr>
          <p:cNvPr id="746" name="Google Shape;746;g11613d185f0_0_294"/>
          <p:cNvSpPr txBox="1"/>
          <p:nvPr/>
        </p:nvSpPr>
        <p:spPr>
          <a:xfrm>
            <a:off x="346950" y="1701675"/>
            <a:ext cx="11235300" cy="4088100"/>
          </a:xfrm>
          <a:prstGeom prst="rect">
            <a:avLst/>
          </a:prstGeom>
          <a:noFill/>
          <a:ln>
            <a:noFill/>
          </a:ln>
        </p:spPr>
        <p:txBody>
          <a:bodyPr spcFirstLastPara="1" wrap="square" lIns="91425" tIns="45700" rIns="91425" bIns="45700" anchor="t" anchorCtr="0">
            <a:normAutofit/>
          </a:bodyPr>
          <a:lstStyle/>
          <a:p>
            <a:pPr marL="742950" lvl="1" indent="-361950" algn="l" rtl="0">
              <a:lnSpc>
                <a:spcPct val="90000"/>
              </a:lnSpc>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Nó chỉ bao gồm các điều kiện “true” của mã nguồn.</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lnSpc>
                <a:spcPct val="90000"/>
              </a:lnSpc>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Statement Coverage hoàn toàn không quan tâm với các toán tử logic (|| và &amp;&amp;)</a:t>
            </a:r>
            <a:endParaRPr sz="360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46">
                                            <p:txEl>
                                              <p:pRg st="0" end="0"/>
                                            </p:txEl>
                                          </p:spTgt>
                                        </p:tgtEl>
                                        <p:attrNameLst>
                                          <p:attrName>style.visibility</p:attrName>
                                        </p:attrNameLst>
                                      </p:cBhvr>
                                      <p:to>
                                        <p:strVal val="visible"/>
                                      </p:to>
                                    </p:set>
                                    <p:anim calcmode="lin" valueType="num">
                                      <p:cBhvr additive="base">
                                        <p:cTn id="7" dur="1000"/>
                                        <p:tgtEl>
                                          <p:spTgt spid="746">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46">
                                            <p:txEl>
                                              <p:pRg st="1" end="1"/>
                                            </p:txEl>
                                          </p:spTgt>
                                        </p:tgtEl>
                                        <p:attrNameLst>
                                          <p:attrName>style.visibility</p:attrName>
                                        </p:attrNameLst>
                                      </p:cBhvr>
                                      <p:to>
                                        <p:strVal val="visible"/>
                                      </p:to>
                                    </p:set>
                                    <p:anim calcmode="lin" valueType="num">
                                      <p:cBhvr additive="base">
                                        <p:cTn id="12" dur="1000"/>
                                        <p:tgtEl>
                                          <p:spTgt spid="746">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g11613d185f0_0_20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a:t>decision coverage</a:t>
            </a:r>
            <a:endParaRPr dirty="0"/>
          </a:p>
        </p:txBody>
      </p:sp>
      <p:sp>
        <p:nvSpPr>
          <p:cNvPr id="752" name="Google Shape;752;g11613d185f0_0_207"/>
          <p:cNvSpPr txBox="1"/>
          <p:nvPr/>
        </p:nvSpPr>
        <p:spPr>
          <a:xfrm>
            <a:off x="307800" y="901275"/>
            <a:ext cx="121167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dirty="0">
                <a:solidFill>
                  <a:srgbClr val="333333"/>
                </a:solidFill>
                <a:highlight>
                  <a:schemeClr val="lt1"/>
                </a:highlight>
                <a:latin typeface="Quattrocento Sans"/>
                <a:ea typeface="Quattrocento Sans"/>
                <a:cs typeface="Quattrocento Sans"/>
                <a:sym typeface="Quattrocento Sans"/>
              </a:rPr>
              <a:t>Kỹ thuật bao </a:t>
            </a:r>
            <a:r>
              <a:rPr lang="en-US" sz="4000" dirty="0" err="1">
                <a:solidFill>
                  <a:srgbClr val="333333"/>
                </a:solidFill>
                <a:highlight>
                  <a:schemeClr val="lt1"/>
                </a:highlight>
                <a:latin typeface="Quattrocento Sans"/>
                <a:ea typeface="Quattrocento Sans"/>
                <a:cs typeface="Quattrocento Sans"/>
                <a:sym typeface="Quattrocento Sans"/>
              </a:rPr>
              <a:t>phủ</a:t>
            </a:r>
            <a:r>
              <a:rPr lang="en-US" sz="4000" dirty="0">
                <a:solidFill>
                  <a:srgbClr val="333333"/>
                </a:solidFill>
                <a:highlight>
                  <a:schemeClr val="lt1"/>
                </a:highlight>
                <a:latin typeface="Quattrocento Sans"/>
                <a:ea typeface="Quattrocento Sans"/>
                <a:cs typeface="Quattrocento Sans"/>
                <a:sym typeface="Quattrocento Sans"/>
              </a:rPr>
              <a:t> quyết định(</a:t>
            </a:r>
            <a:r>
              <a:rPr lang="en-US" sz="3600" dirty="0">
                <a:solidFill>
                  <a:srgbClr val="333333"/>
                </a:solidFill>
                <a:highlight>
                  <a:schemeClr val="lt1"/>
                </a:highlight>
                <a:latin typeface="Quattrocento Sans"/>
                <a:ea typeface="Quattrocento Sans"/>
                <a:cs typeface="Quattrocento Sans"/>
                <a:sym typeface="Quattrocento Sans"/>
              </a:rPr>
              <a:t>Decision  Coverage)</a:t>
            </a:r>
            <a:endParaRPr sz="4000" dirty="0">
              <a:solidFill>
                <a:srgbClr val="333333"/>
              </a:solidFill>
              <a:highlight>
                <a:schemeClr val="lt1"/>
              </a:highlight>
              <a:latin typeface="Quattrocento Sans"/>
              <a:ea typeface="Quattrocento Sans"/>
              <a:cs typeface="Quattrocento Sans"/>
              <a:sym typeface="Quattrocento Sans"/>
            </a:endParaRPr>
          </a:p>
        </p:txBody>
      </p:sp>
      <p:pic>
        <p:nvPicPr>
          <p:cNvPr id="753" name="Google Shape;753;g11613d185f0_0_207"/>
          <p:cNvPicPr preferRelativeResize="0"/>
          <p:nvPr/>
        </p:nvPicPr>
        <p:blipFill rotWithShape="1">
          <a:blip r:embed="rId3">
            <a:alphaModFix/>
          </a:blip>
          <a:srcRect r="55844"/>
          <a:stretch/>
        </p:blipFill>
        <p:spPr>
          <a:xfrm>
            <a:off x="8203925" y="1938675"/>
            <a:ext cx="3988076" cy="4345500"/>
          </a:xfrm>
          <a:prstGeom prst="rect">
            <a:avLst/>
          </a:prstGeom>
          <a:noFill/>
          <a:ln>
            <a:noFill/>
          </a:ln>
        </p:spPr>
      </p:pic>
      <p:sp>
        <p:nvSpPr>
          <p:cNvPr id="754" name="Google Shape;754;g11613d185f0_0_207"/>
          <p:cNvSpPr txBox="1"/>
          <p:nvPr/>
        </p:nvSpPr>
        <p:spPr>
          <a:xfrm>
            <a:off x="307800" y="1569675"/>
            <a:ext cx="8604900" cy="5083500"/>
          </a:xfrm>
          <a:prstGeom prst="rect">
            <a:avLst/>
          </a:prstGeom>
          <a:noFill/>
          <a:ln>
            <a:noFill/>
          </a:ln>
        </p:spPr>
        <p:txBody>
          <a:bodyPr spcFirstLastPara="1" wrap="square" lIns="91425" tIns="45700" rIns="91425" bIns="45700" anchor="t" anchorCtr="0">
            <a:normAutofit/>
          </a:bodyPr>
          <a:lstStyle/>
          <a:p>
            <a:pPr marL="742950" lvl="1" indent="-361950" algn="l" rtl="0">
              <a:lnSpc>
                <a:spcPct val="90000"/>
              </a:lnSpc>
              <a:spcBef>
                <a:spcPts val="48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Là một kỹ thuật kiểm tra hộp trắng thực thi trả kết quả đúng hoặc </a:t>
            </a:r>
            <a:r>
              <a:rPr lang="en-US" sz="3600" dirty="0" err="1">
                <a:solidFill>
                  <a:srgbClr val="333333"/>
                </a:solidFill>
                <a:highlight>
                  <a:schemeClr val="lt1"/>
                </a:highlight>
                <a:latin typeface="Quattrocento Sans"/>
                <a:ea typeface="Quattrocento Sans"/>
                <a:cs typeface="Quattrocento Sans"/>
                <a:sym typeface="Quattrocento Sans"/>
              </a:rPr>
              <a:t>sai</a:t>
            </a:r>
            <a:r>
              <a:rPr lang="en-US" sz="3600" dirty="0">
                <a:solidFill>
                  <a:srgbClr val="333333"/>
                </a:solidFill>
                <a:highlight>
                  <a:schemeClr val="lt1"/>
                </a:highlight>
                <a:latin typeface="Quattrocento Sans"/>
                <a:ea typeface="Quattrocento Sans"/>
                <a:cs typeface="Quattrocento Sans"/>
                <a:sym typeface="Quattrocento Sans"/>
              </a:rPr>
              <a:t> của mỗi biểu thức của mã nguồn. </a:t>
            </a:r>
            <a:endParaRPr sz="3600" dirty="0">
              <a:solidFill>
                <a:srgbClr val="333333"/>
              </a:solidFill>
              <a:highlight>
                <a:schemeClr val="lt1"/>
              </a:highlight>
              <a:latin typeface="Quattrocento Sans"/>
              <a:ea typeface="Quattrocento Sans"/>
              <a:cs typeface="Quattrocento Sans"/>
              <a:sym typeface="Quattrocento Sans"/>
            </a:endParaRPr>
          </a:p>
          <a:p>
            <a:pPr marL="742950" lvl="1" indent="-361950" algn="l" rtl="0">
              <a:lnSpc>
                <a:spcPct val="90000"/>
              </a:lnSpc>
              <a:spcBef>
                <a:spcPts val="48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Mục tiêu của Decision Coverage là xác thực tất cả mã nguồn có thể </a:t>
            </a:r>
            <a:r>
              <a:rPr lang="en-US" sz="3600" dirty="0" err="1">
                <a:solidFill>
                  <a:srgbClr val="333333"/>
                </a:solidFill>
                <a:highlight>
                  <a:schemeClr val="lt1"/>
                </a:highlight>
                <a:latin typeface="Quattrocento Sans"/>
                <a:ea typeface="Quattrocento Sans"/>
                <a:cs typeface="Quattrocento Sans"/>
                <a:sym typeface="Quattrocento Sans"/>
              </a:rPr>
              <a:t>truy</a:t>
            </a:r>
            <a:r>
              <a:rPr lang="en-US" sz="3600" dirty="0">
                <a:solidFill>
                  <a:srgbClr val="333333"/>
                </a:solidFill>
                <a:highlight>
                  <a:schemeClr val="lt1"/>
                </a:highlight>
                <a:latin typeface="Quattrocento Sans"/>
                <a:ea typeface="Quattrocento Sans"/>
                <a:cs typeface="Quattrocento Sans"/>
                <a:sym typeface="Quattrocento Sans"/>
              </a:rPr>
              <a:t> cập bằng cách kiểm tra và đảm bảo </a:t>
            </a:r>
            <a:r>
              <a:rPr lang="en-US" sz="3600" dirty="0" err="1">
                <a:solidFill>
                  <a:srgbClr val="333333"/>
                </a:solidFill>
                <a:highlight>
                  <a:schemeClr val="lt1"/>
                </a:highlight>
                <a:latin typeface="Quattrocento Sans"/>
                <a:ea typeface="Quattrocento Sans"/>
                <a:cs typeface="Quattrocento Sans"/>
                <a:sym typeface="Quattrocento Sans"/>
              </a:rPr>
              <a:t>rằng</a:t>
            </a:r>
            <a:r>
              <a:rPr lang="en-US" sz="3600" dirty="0">
                <a:solidFill>
                  <a:srgbClr val="333333"/>
                </a:solidFill>
                <a:highlight>
                  <a:schemeClr val="lt1"/>
                </a:highlight>
                <a:latin typeface="Quattrocento Sans"/>
                <a:ea typeface="Quattrocento Sans"/>
                <a:cs typeface="Quattrocento Sans"/>
                <a:sym typeface="Quattrocento Sans"/>
              </a:rPr>
              <a:t> mỗi </a:t>
            </a:r>
            <a:r>
              <a:rPr lang="en-US" sz="3600" dirty="0" err="1">
                <a:solidFill>
                  <a:srgbClr val="333333"/>
                </a:solidFill>
                <a:highlight>
                  <a:schemeClr val="lt1"/>
                </a:highlight>
                <a:latin typeface="Quattrocento Sans"/>
                <a:ea typeface="Quattrocento Sans"/>
                <a:cs typeface="Quattrocento Sans"/>
                <a:sym typeface="Quattrocento Sans"/>
              </a:rPr>
              <a:t>nhánh</a:t>
            </a:r>
            <a:r>
              <a:rPr lang="en-US" sz="3600" dirty="0">
                <a:solidFill>
                  <a:srgbClr val="333333"/>
                </a:solidFill>
                <a:highlight>
                  <a:schemeClr val="lt1"/>
                </a:highlight>
                <a:latin typeface="Quattrocento Sans"/>
                <a:ea typeface="Quattrocento Sans"/>
                <a:cs typeface="Quattrocento Sans"/>
                <a:sym typeface="Quattrocento Sans"/>
              </a:rPr>
              <a:t> của mọi điểm Decision có thể được thực thi ít nhất một lần.</a:t>
            </a:r>
            <a:endParaRPr sz="3600" dirty="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g11613d185f0_0_21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decision coverage</a:t>
            </a:r>
            <a:endParaRPr/>
          </a:p>
        </p:txBody>
      </p:sp>
      <p:sp>
        <p:nvSpPr>
          <p:cNvPr id="760" name="Google Shape;760;g11613d185f0_0_216"/>
          <p:cNvSpPr txBox="1"/>
          <p:nvPr/>
        </p:nvSpPr>
        <p:spPr>
          <a:xfrm>
            <a:off x="693900" y="887250"/>
            <a:ext cx="11498100" cy="5083500"/>
          </a:xfrm>
          <a:prstGeom prst="rect">
            <a:avLst/>
          </a:prstGeom>
          <a:noFill/>
          <a:ln>
            <a:noFill/>
          </a:ln>
        </p:spPr>
        <p:txBody>
          <a:bodyPr spcFirstLastPara="1" wrap="square" lIns="91425" tIns="45700" rIns="91425" bIns="45700" anchor="t" anchorCtr="0">
            <a:norm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Công thức tính độ bao phủ quyết định</a:t>
            </a:r>
            <a:endParaRPr sz="3600">
              <a:solidFill>
                <a:srgbClr val="333333"/>
              </a:solidFill>
              <a:highlight>
                <a:schemeClr val="lt1"/>
              </a:highlight>
              <a:latin typeface="Quattrocento Sans"/>
              <a:ea typeface="Quattrocento Sans"/>
              <a:cs typeface="Quattrocento Sans"/>
              <a:sym typeface="Quattrocento Sans"/>
            </a:endParaRPr>
          </a:p>
        </p:txBody>
      </p:sp>
      <p:pic>
        <p:nvPicPr>
          <p:cNvPr id="761" name="Google Shape;761;g11613d185f0_0_216"/>
          <p:cNvPicPr preferRelativeResize="0"/>
          <p:nvPr/>
        </p:nvPicPr>
        <p:blipFill>
          <a:blip r:embed="rId3">
            <a:alphaModFix/>
          </a:blip>
          <a:stretch>
            <a:fillRect/>
          </a:stretch>
        </p:blipFill>
        <p:spPr>
          <a:xfrm>
            <a:off x="778800" y="2834908"/>
            <a:ext cx="10888400" cy="11881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60">
                                            <p:txEl>
                                              <p:pRg st="0" end="0"/>
                                            </p:txEl>
                                          </p:spTgt>
                                        </p:tgtEl>
                                        <p:attrNameLst>
                                          <p:attrName>style.visibility</p:attrName>
                                        </p:attrNameLst>
                                      </p:cBhvr>
                                      <p:to>
                                        <p:strVal val="visible"/>
                                      </p:to>
                                    </p:set>
                                    <p:anim calcmode="lin" valueType="num">
                                      <p:cBhvr additive="base">
                                        <p:cTn id="7" dur="1000"/>
                                        <p:tgtEl>
                                          <p:spTgt spid="760">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g11613d185f0_0_22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decision coverage</a:t>
            </a:r>
            <a:endParaRPr/>
          </a:p>
        </p:txBody>
      </p:sp>
      <p:sp>
        <p:nvSpPr>
          <p:cNvPr id="767" name="Google Shape;767;g11613d185f0_0_229"/>
          <p:cNvSpPr txBox="1"/>
          <p:nvPr/>
        </p:nvSpPr>
        <p:spPr>
          <a:xfrm>
            <a:off x="617100" y="1701675"/>
            <a:ext cx="11498100" cy="50835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480"/>
              </a:spcBef>
              <a:spcAft>
                <a:spcPts val="0"/>
              </a:spcAft>
              <a:buNone/>
            </a:pPr>
            <a:r>
              <a:rPr lang="en-US" sz="3600" b="1" dirty="0">
                <a:solidFill>
                  <a:srgbClr val="333333"/>
                </a:solidFill>
                <a:highlight>
                  <a:schemeClr val="lt1"/>
                </a:highlight>
                <a:latin typeface="Quattrocento Sans"/>
                <a:ea typeface="Quattrocento Sans"/>
                <a:cs typeface="Quattrocento Sans"/>
                <a:sym typeface="Quattrocento Sans"/>
              </a:rPr>
              <a:t>Source Code:</a:t>
            </a:r>
            <a:endParaRPr sz="3600" b="1" dirty="0">
              <a:solidFill>
                <a:srgbClr val="333333"/>
              </a:solidFill>
              <a:highlight>
                <a:schemeClr val="lt1"/>
              </a:highlight>
              <a:latin typeface="Quattrocento Sans"/>
              <a:ea typeface="Quattrocento Sans"/>
              <a:cs typeface="Quattrocento Sans"/>
              <a:sym typeface="Quattrocento Sans"/>
            </a:endParaRPr>
          </a:p>
          <a:p>
            <a:pPr marL="1371600" lvl="0" indent="0" algn="l" rtl="0">
              <a:lnSpc>
                <a:spcPct val="90000"/>
              </a:lnSpc>
              <a:spcBef>
                <a:spcPts val="480"/>
              </a:spcBef>
              <a:spcAft>
                <a:spcPts val="0"/>
              </a:spcAft>
              <a:buNone/>
            </a:pPr>
            <a:r>
              <a:rPr lang="en-US" sz="3600" dirty="0">
                <a:solidFill>
                  <a:srgbClr val="333333"/>
                </a:solidFill>
                <a:highlight>
                  <a:schemeClr val="lt1"/>
                </a:highlight>
                <a:latin typeface="Quattrocento Sans"/>
                <a:ea typeface="Quattrocento Sans"/>
                <a:cs typeface="Quattrocento Sans"/>
                <a:sym typeface="Quattrocento Sans"/>
              </a:rPr>
              <a:t>     ------------  is a function </a:t>
            </a:r>
            <a:endParaRPr sz="3600" dirty="0">
              <a:solidFill>
                <a:srgbClr val="333333"/>
              </a:solidFill>
              <a:highlight>
                <a:schemeClr val="lt1"/>
              </a:highlight>
              <a:latin typeface="Quattrocento Sans"/>
              <a:ea typeface="Quattrocento Sans"/>
              <a:cs typeface="Quattrocento Sans"/>
              <a:sym typeface="Quattrocento Sans"/>
            </a:endParaRPr>
          </a:p>
          <a:p>
            <a:pPr marL="1371600" lvl="0" indent="0" algn="l" rtl="0">
              <a:lnSpc>
                <a:spcPct val="90000"/>
              </a:lnSpc>
              <a:spcBef>
                <a:spcPts val="480"/>
              </a:spcBef>
              <a:spcAft>
                <a:spcPts val="0"/>
              </a:spcAft>
              <a:buNone/>
            </a:pPr>
            <a:r>
              <a:rPr lang="en-US" sz="3600" dirty="0">
                <a:solidFill>
                  <a:srgbClr val="333333"/>
                </a:solidFill>
                <a:highlight>
                  <a:schemeClr val="lt1"/>
                </a:highlight>
                <a:latin typeface="Quattrocento Sans"/>
                <a:ea typeface="Quattrocento Sans"/>
                <a:cs typeface="Quattrocento Sans"/>
                <a:sym typeface="Quattrocento Sans"/>
              </a:rPr>
              <a:t>Demo(int a) {                       </a:t>
            </a:r>
            <a:endParaRPr sz="3600" dirty="0">
              <a:solidFill>
                <a:srgbClr val="333333"/>
              </a:solidFill>
              <a:highlight>
                <a:schemeClr val="lt1"/>
              </a:highlight>
              <a:latin typeface="Quattrocento Sans"/>
              <a:ea typeface="Quattrocento Sans"/>
              <a:cs typeface="Quattrocento Sans"/>
              <a:sym typeface="Quattrocento Sans"/>
            </a:endParaRPr>
          </a:p>
          <a:p>
            <a:pPr marL="1371600" lvl="0" indent="0" algn="l" rtl="0">
              <a:lnSpc>
                <a:spcPct val="90000"/>
              </a:lnSpc>
              <a:spcBef>
                <a:spcPts val="480"/>
              </a:spcBef>
              <a:spcAft>
                <a:spcPts val="0"/>
              </a:spcAft>
              <a:buNone/>
            </a:pPr>
            <a:r>
              <a:rPr lang="en-US" sz="3600" dirty="0">
                <a:solidFill>
                  <a:srgbClr val="333333"/>
                </a:solidFill>
                <a:highlight>
                  <a:schemeClr val="lt1"/>
                </a:highlight>
                <a:latin typeface="Quattrocento Sans"/>
                <a:ea typeface="Quattrocento Sans"/>
                <a:cs typeface="Quattrocento Sans"/>
                <a:sym typeface="Quattrocento Sans"/>
              </a:rPr>
              <a:t>     If (a&gt; 5)</a:t>
            </a:r>
            <a:endParaRPr sz="3600" dirty="0">
              <a:solidFill>
                <a:srgbClr val="333333"/>
              </a:solidFill>
              <a:highlight>
                <a:schemeClr val="lt1"/>
              </a:highlight>
              <a:latin typeface="Quattrocento Sans"/>
              <a:ea typeface="Quattrocento Sans"/>
              <a:cs typeface="Quattrocento Sans"/>
              <a:sym typeface="Quattrocento Sans"/>
            </a:endParaRPr>
          </a:p>
          <a:p>
            <a:pPr marL="1371600" lvl="0" indent="0" algn="l" rtl="0">
              <a:lnSpc>
                <a:spcPct val="90000"/>
              </a:lnSpc>
              <a:spcBef>
                <a:spcPts val="480"/>
              </a:spcBef>
              <a:spcAft>
                <a:spcPts val="0"/>
              </a:spcAft>
              <a:buNone/>
            </a:pPr>
            <a:r>
              <a:rPr lang="en-US" sz="3600" dirty="0">
                <a:solidFill>
                  <a:srgbClr val="333333"/>
                </a:solidFill>
                <a:highlight>
                  <a:schemeClr val="lt1"/>
                </a:highlight>
                <a:latin typeface="Quattrocento Sans"/>
                <a:ea typeface="Quattrocento Sans"/>
                <a:cs typeface="Quattrocento Sans"/>
                <a:sym typeface="Quattrocento Sans"/>
              </a:rPr>
              <a:t>    		a=a*3</a:t>
            </a:r>
            <a:endParaRPr sz="3600" dirty="0">
              <a:solidFill>
                <a:srgbClr val="333333"/>
              </a:solidFill>
              <a:highlight>
                <a:schemeClr val="lt1"/>
              </a:highlight>
              <a:latin typeface="Quattrocento Sans"/>
              <a:ea typeface="Quattrocento Sans"/>
              <a:cs typeface="Quattrocento Sans"/>
              <a:sym typeface="Quattrocento Sans"/>
            </a:endParaRPr>
          </a:p>
          <a:p>
            <a:pPr marL="1371600" lvl="0" indent="0" algn="l" rtl="0">
              <a:lnSpc>
                <a:spcPct val="90000"/>
              </a:lnSpc>
              <a:spcBef>
                <a:spcPts val="480"/>
              </a:spcBef>
              <a:spcAft>
                <a:spcPts val="0"/>
              </a:spcAft>
              <a:buNone/>
            </a:pPr>
            <a:r>
              <a:rPr lang="en-US" sz="3600" dirty="0">
                <a:solidFill>
                  <a:srgbClr val="333333"/>
                </a:solidFill>
                <a:highlight>
                  <a:schemeClr val="lt1"/>
                </a:highlight>
                <a:latin typeface="Quattrocento Sans"/>
                <a:ea typeface="Quattrocento Sans"/>
                <a:cs typeface="Quattrocento Sans"/>
                <a:sym typeface="Quattrocento Sans"/>
              </a:rPr>
              <a:t>     Print (a)</a:t>
            </a:r>
            <a:endParaRPr sz="3600" dirty="0">
              <a:solidFill>
                <a:srgbClr val="333333"/>
              </a:solidFill>
              <a:highlight>
                <a:schemeClr val="lt1"/>
              </a:highlight>
              <a:latin typeface="Quattrocento Sans"/>
              <a:ea typeface="Quattrocento Sans"/>
              <a:cs typeface="Quattrocento Sans"/>
              <a:sym typeface="Quattrocento Sans"/>
            </a:endParaRPr>
          </a:p>
          <a:p>
            <a:pPr marL="1371600" lvl="0" indent="0" algn="l" rtl="0">
              <a:lnSpc>
                <a:spcPct val="90000"/>
              </a:lnSpc>
              <a:spcBef>
                <a:spcPts val="480"/>
              </a:spcBef>
              <a:spcAft>
                <a:spcPts val="0"/>
              </a:spcAft>
              <a:buNone/>
            </a:pPr>
            <a:r>
              <a:rPr lang="en-US" sz="3600" dirty="0">
                <a:solidFill>
                  <a:srgbClr val="333333"/>
                </a:solidFill>
                <a:highlight>
                  <a:schemeClr val="lt1"/>
                </a:highlight>
                <a:latin typeface="Quattrocento Sans"/>
                <a:ea typeface="Quattrocento Sans"/>
                <a:cs typeface="Quattrocento Sans"/>
                <a:sym typeface="Quattrocento Sans"/>
              </a:rPr>
              <a:t>    }  </a:t>
            </a:r>
            <a:endParaRPr sz="3600" dirty="0">
              <a:solidFill>
                <a:srgbClr val="333333"/>
              </a:solidFill>
              <a:highlight>
                <a:schemeClr val="lt1"/>
              </a:highlight>
              <a:latin typeface="Quattrocento Sans"/>
              <a:ea typeface="Quattrocento Sans"/>
              <a:cs typeface="Quattrocento Sans"/>
              <a:sym typeface="Quattrocento Sans"/>
            </a:endParaRPr>
          </a:p>
          <a:p>
            <a:pPr marL="1371600" lvl="0" indent="0" algn="l" rtl="0">
              <a:lnSpc>
                <a:spcPct val="90000"/>
              </a:lnSpc>
              <a:spcBef>
                <a:spcPts val="480"/>
              </a:spcBef>
              <a:spcAft>
                <a:spcPts val="0"/>
              </a:spcAft>
              <a:buNone/>
            </a:pPr>
            <a:endParaRPr sz="3600" dirty="0">
              <a:solidFill>
                <a:srgbClr val="333333"/>
              </a:solidFill>
              <a:highlight>
                <a:schemeClr val="lt1"/>
              </a:highlight>
              <a:latin typeface="Quattrocento Sans"/>
              <a:ea typeface="Quattrocento Sans"/>
              <a:cs typeface="Quattrocento Sans"/>
              <a:sym typeface="Quattrocento Sans"/>
            </a:endParaRPr>
          </a:p>
          <a:p>
            <a:pPr marL="1371600" lvl="0" indent="0" algn="l" rtl="0">
              <a:lnSpc>
                <a:spcPct val="90000"/>
              </a:lnSpc>
              <a:spcBef>
                <a:spcPts val="480"/>
              </a:spcBef>
              <a:spcAft>
                <a:spcPts val="0"/>
              </a:spcAft>
              <a:buNone/>
            </a:pPr>
            <a:r>
              <a:rPr lang="en-US" sz="3600" dirty="0">
                <a:solidFill>
                  <a:srgbClr val="333333"/>
                </a:solidFill>
                <a:highlight>
                  <a:schemeClr val="lt1"/>
                </a:highlight>
                <a:latin typeface="Quattrocento Sans"/>
                <a:ea typeface="Quattrocento Sans"/>
                <a:cs typeface="Quattrocento Sans"/>
                <a:sym typeface="Quattrocento Sans"/>
              </a:rPr>
              <a:t>     -----------   End of the source code </a:t>
            </a:r>
            <a:endParaRPr sz="3600" dirty="0">
              <a:solidFill>
                <a:srgbClr val="333333"/>
              </a:solidFill>
              <a:highlight>
                <a:schemeClr val="lt1"/>
              </a:highlight>
              <a:latin typeface="Quattrocento Sans"/>
              <a:ea typeface="Quattrocento Sans"/>
              <a:cs typeface="Quattrocento Sans"/>
              <a:sym typeface="Quattrocento Sans"/>
            </a:endParaRPr>
          </a:p>
          <a:p>
            <a:pPr marL="0" lvl="0" indent="0" algn="l" rtl="0">
              <a:lnSpc>
                <a:spcPct val="90000"/>
              </a:lnSpc>
              <a:spcBef>
                <a:spcPts val="480"/>
              </a:spcBef>
              <a:spcAft>
                <a:spcPts val="0"/>
              </a:spcAft>
              <a:buNone/>
            </a:pPr>
            <a:endParaRPr sz="3600" dirty="0">
              <a:solidFill>
                <a:srgbClr val="333333"/>
              </a:solidFill>
              <a:highlight>
                <a:schemeClr val="lt1"/>
              </a:highlight>
              <a:latin typeface="Quattrocento Sans"/>
              <a:ea typeface="Quattrocento Sans"/>
              <a:cs typeface="Quattrocento Sans"/>
              <a:sym typeface="Quattrocento Sans"/>
            </a:endParaRPr>
          </a:p>
        </p:txBody>
      </p:sp>
      <p:sp>
        <p:nvSpPr>
          <p:cNvPr id="768" name="Google Shape;768;g11613d185f0_0_229"/>
          <p:cNvSpPr txBox="1"/>
          <p:nvPr/>
        </p:nvSpPr>
        <p:spPr>
          <a:xfrm>
            <a:off x="433500" y="831713"/>
            <a:ext cx="116817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3900" dirty="0">
                <a:solidFill>
                  <a:srgbClr val="333333"/>
                </a:solidFill>
                <a:highlight>
                  <a:schemeClr val="lt1"/>
                </a:highlight>
                <a:latin typeface="Quattrocento Sans"/>
                <a:ea typeface="Quattrocento Sans"/>
                <a:cs typeface="Quattrocento Sans"/>
                <a:sym typeface="Quattrocento Sans"/>
              </a:rPr>
              <a:t>Ví dụ Kỹ thuật bao </a:t>
            </a:r>
            <a:r>
              <a:rPr lang="en-US" sz="3900" dirty="0" err="1">
                <a:solidFill>
                  <a:srgbClr val="333333"/>
                </a:solidFill>
                <a:highlight>
                  <a:schemeClr val="lt1"/>
                </a:highlight>
                <a:latin typeface="Quattrocento Sans"/>
                <a:ea typeface="Quattrocento Sans"/>
                <a:cs typeface="Quattrocento Sans"/>
                <a:sym typeface="Quattrocento Sans"/>
              </a:rPr>
              <a:t>phủ</a:t>
            </a:r>
            <a:r>
              <a:rPr lang="en-US" sz="3900" dirty="0">
                <a:solidFill>
                  <a:srgbClr val="333333"/>
                </a:solidFill>
                <a:highlight>
                  <a:schemeClr val="lt1"/>
                </a:highlight>
                <a:latin typeface="Quattrocento Sans"/>
                <a:ea typeface="Quattrocento Sans"/>
                <a:cs typeface="Quattrocento Sans"/>
                <a:sym typeface="Quattrocento Sans"/>
              </a:rPr>
              <a:t> quyết định(</a:t>
            </a:r>
            <a:r>
              <a:rPr lang="en-US" sz="3500" dirty="0">
                <a:solidFill>
                  <a:srgbClr val="333333"/>
                </a:solidFill>
                <a:highlight>
                  <a:schemeClr val="lt1"/>
                </a:highlight>
                <a:latin typeface="Quattrocento Sans"/>
                <a:ea typeface="Quattrocento Sans"/>
                <a:cs typeface="Quattrocento Sans"/>
                <a:sym typeface="Quattrocento Sans"/>
              </a:rPr>
              <a:t>Decision Coverage)</a:t>
            </a:r>
            <a:endParaRPr sz="3900" dirty="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g11613d185f0_0_235"/>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a:t>decision coverage</a:t>
            </a:r>
            <a:endParaRPr dirty="0"/>
          </a:p>
        </p:txBody>
      </p:sp>
      <p:sp>
        <p:nvSpPr>
          <p:cNvPr id="774" name="Google Shape;774;g11613d185f0_0_235"/>
          <p:cNvSpPr txBox="1"/>
          <p:nvPr/>
        </p:nvSpPr>
        <p:spPr>
          <a:xfrm>
            <a:off x="617100" y="1701675"/>
            <a:ext cx="11316300" cy="5083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480"/>
              </a:spcBef>
              <a:spcAft>
                <a:spcPts val="0"/>
              </a:spcAft>
              <a:buNone/>
            </a:pPr>
            <a:r>
              <a:rPr lang="en-US" sz="3600" dirty="0">
                <a:solidFill>
                  <a:srgbClr val="222222"/>
                </a:solidFill>
                <a:highlight>
                  <a:srgbClr val="FFFFFF"/>
                </a:highlight>
                <a:latin typeface="Quattrocento Sans"/>
                <a:ea typeface="Quattrocento Sans"/>
                <a:cs typeface="Quattrocento Sans"/>
                <a:sym typeface="Quattrocento Sans"/>
              </a:rPr>
              <a:t>Đoạn mã được tô màu vàng sẽ được thực thi. Ở đây, kết quả “Sai” của decision nếu (a&gt; 5) được chọn.</a:t>
            </a:r>
            <a:endParaRPr sz="3600" dirty="0">
              <a:solidFill>
                <a:srgbClr val="222222"/>
              </a:solidFill>
              <a:highlight>
                <a:srgbClr val="FFFFFF"/>
              </a:highlight>
              <a:latin typeface="Quattrocento Sans"/>
              <a:ea typeface="Quattrocento Sans"/>
              <a:cs typeface="Quattrocento Sans"/>
              <a:sym typeface="Quattrocento Sans"/>
            </a:endParaRPr>
          </a:p>
          <a:p>
            <a:pPr marL="0" lvl="0" indent="0" algn="l" rtl="0">
              <a:lnSpc>
                <a:spcPct val="90000"/>
              </a:lnSpc>
              <a:spcBef>
                <a:spcPts val="480"/>
              </a:spcBef>
              <a:spcAft>
                <a:spcPts val="0"/>
              </a:spcAft>
              <a:buNone/>
            </a:pPr>
            <a:r>
              <a:rPr lang="en-US" sz="3600" dirty="0">
                <a:solidFill>
                  <a:srgbClr val="222222"/>
                </a:solidFill>
                <a:highlight>
                  <a:srgbClr val="FFFFFF"/>
                </a:highlight>
                <a:latin typeface="Quattrocento Sans"/>
                <a:ea typeface="Quattrocento Sans"/>
                <a:cs typeface="Quattrocento Sans"/>
                <a:sym typeface="Quattrocento Sans"/>
              </a:rPr>
              <a:t>Decision Coverage = 50%</a:t>
            </a:r>
            <a:endParaRPr sz="3600" dirty="0">
              <a:solidFill>
                <a:srgbClr val="222222"/>
              </a:solidFill>
              <a:highlight>
                <a:srgbClr val="FFFFFF"/>
              </a:highlight>
              <a:latin typeface="Quattrocento Sans"/>
              <a:ea typeface="Quattrocento Sans"/>
              <a:cs typeface="Quattrocento Sans"/>
              <a:sym typeface="Quattrocento Sans"/>
            </a:endParaRPr>
          </a:p>
          <a:p>
            <a:pPr marL="0" lvl="0" indent="0" algn="l" rtl="0">
              <a:lnSpc>
                <a:spcPct val="90000"/>
              </a:lnSpc>
              <a:spcBef>
                <a:spcPts val="480"/>
              </a:spcBef>
              <a:spcAft>
                <a:spcPts val="0"/>
              </a:spcAft>
              <a:buNone/>
            </a:pPr>
            <a:endParaRPr sz="3600" dirty="0">
              <a:solidFill>
                <a:srgbClr val="222222"/>
              </a:solidFill>
              <a:highlight>
                <a:srgbClr val="FFFFFF"/>
              </a:highlight>
              <a:latin typeface="Quattrocento Sans"/>
              <a:ea typeface="Quattrocento Sans"/>
              <a:cs typeface="Quattrocento Sans"/>
              <a:sym typeface="Quattrocento Sans"/>
            </a:endParaRPr>
          </a:p>
        </p:txBody>
      </p:sp>
      <p:sp>
        <p:nvSpPr>
          <p:cNvPr id="775" name="Google Shape;775;g11613d185f0_0_235"/>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dirty="0" err="1">
                <a:solidFill>
                  <a:srgbClr val="333333"/>
                </a:solidFill>
                <a:highlight>
                  <a:schemeClr val="lt1"/>
                </a:highlight>
                <a:latin typeface="Quattrocento Sans"/>
                <a:ea typeface="Quattrocento Sans"/>
                <a:cs typeface="Quattrocento Sans"/>
                <a:sym typeface="Quattrocento Sans"/>
              </a:rPr>
              <a:t>Kịch</a:t>
            </a:r>
            <a:r>
              <a:rPr lang="en-US" sz="4000" dirty="0">
                <a:solidFill>
                  <a:srgbClr val="333333"/>
                </a:solidFill>
                <a:highlight>
                  <a:schemeClr val="lt1"/>
                </a:highlight>
                <a:latin typeface="Quattrocento Sans"/>
                <a:ea typeface="Quattrocento Sans"/>
                <a:cs typeface="Quattrocento Sans"/>
                <a:sym typeface="Quattrocento Sans"/>
              </a:rPr>
              <a:t> bản 1 : </a:t>
            </a:r>
            <a:r>
              <a:rPr lang="en-US" sz="3600" dirty="0">
                <a:solidFill>
                  <a:srgbClr val="222222"/>
                </a:solidFill>
                <a:highlight>
                  <a:srgbClr val="FFFFFF"/>
                </a:highlight>
                <a:latin typeface="Quattrocento Sans"/>
                <a:ea typeface="Quattrocento Sans"/>
                <a:cs typeface="Quattrocento Sans"/>
                <a:sym typeface="Quattrocento Sans"/>
              </a:rPr>
              <a:t>Nếu A =2</a:t>
            </a:r>
            <a:endParaRPr sz="4000" dirty="0">
              <a:solidFill>
                <a:srgbClr val="333333"/>
              </a:solidFill>
              <a:highlight>
                <a:schemeClr val="lt1"/>
              </a:highlight>
              <a:latin typeface="Quattrocento Sans"/>
              <a:ea typeface="Quattrocento Sans"/>
              <a:cs typeface="Quattrocento Sans"/>
              <a:sym typeface="Quattrocento Sans"/>
            </a:endParaRPr>
          </a:p>
        </p:txBody>
      </p:sp>
      <p:pic>
        <p:nvPicPr>
          <p:cNvPr id="776" name="Google Shape;776;g11613d185f0_0_235"/>
          <p:cNvPicPr preferRelativeResize="0"/>
          <p:nvPr/>
        </p:nvPicPr>
        <p:blipFill>
          <a:blip r:embed="rId3">
            <a:alphaModFix/>
          </a:blip>
          <a:stretch>
            <a:fillRect/>
          </a:stretch>
        </p:blipFill>
        <p:spPr>
          <a:xfrm>
            <a:off x="6025764" y="3429000"/>
            <a:ext cx="5556636" cy="30081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g11613d185f0_0_24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a:t>decision coverage</a:t>
            </a:r>
            <a:endParaRPr dirty="0"/>
          </a:p>
        </p:txBody>
      </p:sp>
      <p:sp>
        <p:nvSpPr>
          <p:cNvPr id="782" name="Google Shape;782;g11613d185f0_0_246"/>
          <p:cNvSpPr txBox="1"/>
          <p:nvPr/>
        </p:nvSpPr>
        <p:spPr>
          <a:xfrm>
            <a:off x="617100" y="1701675"/>
            <a:ext cx="11316300" cy="5083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480"/>
              </a:spcBef>
              <a:spcAft>
                <a:spcPts val="0"/>
              </a:spcAft>
              <a:buNone/>
            </a:pPr>
            <a:r>
              <a:rPr lang="en-US" sz="3600" dirty="0">
                <a:solidFill>
                  <a:srgbClr val="222222"/>
                </a:solidFill>
                <a:highlight>
                  <a:srgbClr val="FFFFFF"/>
                </a:highlight>
                <a:latin typeface="Quattrocento Sans"/>
                <a:ea typeface="Quattrocento Sans"/>
                <a:cs typeface="Quattrocento Sans"/>
                <a:sym typeface="Quattrocento Sans"/>
              </a:rPr>
              <a:t>Đoạn mã được tô màu vàng sẽ được thực thi. Ở đây, kết quả “Đúng” của decision  nếu (a&gt; 5) được chọn.</a:t>
            </a:r>
            <a:endParaRPr sz="3600" dirty="0">
              <a:solidFill>
                <a:srgbClr val="222222"/>
              </a:solidFill>
              <a:highlight>
                <a:srgbClr val="FFFFFF"/>
              </a:highlight>
              <a:latin typeface="Quattrocento Sans"/>
              <a:ea typeface="Quattrocento Sans"/>
              <a:cs typeface="Quattrocento Sans"/>
              <a:sym typeface="Quattrocento Sans"/>
            </a:endParaRPr>
          </a:p>
          <a:p>
            <a:pPr marL="0" lvl="0" indent="0" algn="l" rtl="0">
              <a:lnSpc>
                <a:spcPct val="90000"/>
              </a:lnSpc>
              <a:spcBef>
                <a:spcPts val="480"/>
              </a:spcBef>
              <a:spcAft>
                <a:spcPts val="0"/>
              </a:spcAft>
              <a:buNone/>
            </a:pPr>
            <a:r>
              <a:rPr lang="en-US" sz="3600" dirty="0">
                <a:solidFill>
                  <a:srgbClr val="222222"/>
                </a:solidFill>
                <a:highlight>
                  <a:srgbClr val="FFFFFF"/>
                </a:highlight>
                <a:latin typeface="Quattrocento Sans"/>
                <a:ea typeface="Quattrocento Sans"/>
                <a:cs typeface="Quattrocento Sans"/>
                <a:sym typeface="Quattrocento Sans"/>
              </a:rPr>
              <a:t>Decision Coverage = 50%</a:t>
            </a:r>
            <a:endParaRPr sz="3600" dirty="0">
              <a:solidFill>
                <a:srgbClr val="222222"/>
              </a:solidFill>
              <a:highlight>
                <a:srgbClr val="FFFFFF"/>
              </a:highlight>
              <a:latin typeface="Quattrocento Sans"/>
              <a:ea typeface="Quattrocento Sans"/>
              <a:cs typeface="Quattrocento Sans"/>
              <a:sym typeface="Quattrocento Sans"/>
            </a:endParaRPr>
          </a:p>
          <a:p>
            <a:pPr marL="0" lvl="0" indent="0" algn="l" rtl="0">
              <a:lnSpc>
                <a:spcPct val="90000"/>
              </a:lnSpc>
              <a:spcBef>
                <a:spcPts val="480"/>
              </a:spcBef>
              <a:spcAft>
                <a:spcPts val="0"/>
              </a:spcAft>
              <a:buNone/>
            </a:pPr>
            <a:endParaRPr sz="3600" dirty="0">
              <a:solidFill>
                <a:srgbClr val="222222"/>
              </a:solidFill>
              <a:highlight>
                <a:srgbClr val="FFFFFF"/>
              </a:highlight>
              <a:latin typeface="Quattrocento Sans"/>
              <a:ea typeface="Quattrocento Sans"/>
              <a:cs typeface="Quattrocento Sans"/>
              <a:sym typeface="Quattrocento Sans"/>
            </a:endParaRPr>
          </a:p>
        </p:txBody>
      </p:sp>
      <p:sp>
        <p:nvSpPr>
          <p:cNvPr id="783" name="Google Shape;783;g11613d185f0_0_246"/>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dirty="0" err="1">
                <a:solidFill>
                  <a:srgbClr val="333333"/>
                </a:solidFill>
                <a:highlight>
                  <a:schemeClr val="lt1"/>
                </a:highlight>
                <a:latin typeface="Quattrocento Sans"/>
                <a:ea typeface="Quattrocento Sans"/>
                <a:cs typeface="Quattrocento Sans"/>
                <a:sym typeface="Quattrocento Sans"/>
              </a:rPr>
              <a:t>Kịch</a:t>
            </a:r>
            <a:r>
              <a:rPr lang="en-US" sz="4000" dirty="0">
                <a:solidFill>
                  <a:srgbClr val="333333"/>
                </a:solidFill>
                <a:highlight>
                  <a:schemeClr val="lt1"/>
                </a:highlight>
                <a:latin typeface="Quattrocento Sans"/>
                <a:ea typeface="Quattrocento Sans"/>
                <a:cs typeface="Quattrocento Sans"/>
                <a:sym typeface="Quattrocento Sans"/>
              </a:rPr>
              <a:t> bản 2 : </a:t>
            </a:r>
            <a:r>
              <a:rPr lang="en-US" sz="3600" dirty="0">
                <a:solidFill>
                  <a:srgbClr val="222222"/>
                </a:solidFill>
                <a:highlight>
                  <a:srgbClr val="FFFFFF"/>
                </a:highlight>
                <a:latin typeface="Quattrocento Sans"/>
                <a:ea typeface="Quattrocento Sans"/>
                <a:cs typeface="Quattrocento Sans"/>
                <a:sym typeface="Quattrocento Sans"/>
              </a:rPr>
              <a:t>Nếu A =6</a:t>
            </a:r>
            <a:endParaRPr sz="4000" dirty="0">
              <a:solidFill>
                <a:srgbClr val="333333"/>
              </a:solidFill>
              <a:highlight>
                <a:schemeClr val="lt1"/>
              </a:highlight>
              <a:latin typeface="Quattrocento Sans"/>
              <a:ea typeface="Quattrocento Sans"/>
              <a:cs typeface="Quattrocento Sans"/>
              <a:sym typeface="Quattrocento Sans"/>
            </a:endParaRPr>
          </a:p>
        </p:txBody>
      </p:sp>
      <p:pic>
        <p:nvPicPr>
          <p:cNvPr id="784" name="Google Shape;784;g11613d185f0_0_246"/>
          <p:cNvPicPr preferRelativeResize="0"/>
          <p:nvPr/>
        </p:nvPicPr>
        <p:blipFill>
          <a:blip r:embed="rId3">
            <a:alphaModFix/>
          </a:blip>
          <a:stretch>
            <a:fillRect/>
          </a:stretch>
        </p:blipFill>
        <p:spPr>
          <a:xfrm>
            <a:off x="6095989" y="3299700"/>
            <a:ext cx="4905825" cy="28834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g115e76f5ad1_0_565"/>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blackbox test techniques</a:t>
            </a:r>
            <a:endParaRPr/>
          </a:p>
        </p:txBody>
      </p:sp>
      <p:sp>
        <p:nvSpPr>
          <p:cNvPr id="260" name="Google Shape;260;g115e76f5ad1_0_565"/>
          <p:cNvSpPr txBox="1"/>
          <p:nvPr/>
        </p:nvSpPr>
        <p:spPr>
          <a:xfrm>
            <a:off x="617100" y="1701675"/>
            <a:ext cx="11425200" cy="4883400"/>
          </a:xfrm>
          <a:prstGeom prst="rect">
            <a:avLst/>
          </a:prstGeom>
          <a:noFill/>
          <a:ln>
            <a:noFill/>
          </a:ln>
        </p:spPr>
        <p:txBody>
          <a:bodyPr spcFirstLastPara="1" wrap="square" lIns="91425" tIns="45700" rIns="91425" bIns="45700" anchor="t" anchorCtr="0">
            <a:normAutofit/>
          </a:bodyPr>
          <a:lstStyle/>
          <a:p>
            <a:pPr marL="742950" lvl="1" indent="-368300" algn="l" rtl="0">
              <a:spcBef>
                <a:spcPts val="480"/>
              </a:spcBef>
              <a:spcAft>
                <a:spcPts val="0"/>
              </a:spcAft>
              <a:buClr>
                <a:srgbClr val="FF5A33"/>
              </a:buClr>
              <a:buSzPts val="3700"/>
              <a:buFont typeface="Quattrocento Sans"/>
              <a:buChar char="❖"/>
            </a:pPr>
            <a:r>
              <a:rPr lang="en-US" sz="3700">
                <a:solidFill>
                  <a:srgbClr val="333333"/>
                </a:solidFill>
                <a:highlight>
                  <a:schemeClr val="lt1"/>
                </a:highlight>
                <a:latin typeface="Quattrocento Sans"/>
                <a:ea typeface="Quattrocento Sans"/>
                <a:cs typeface="Quattrocento Sans"/>
                <a:sym typeface="Quattrocento Sans"/>
              </a:rPr>
              <a:t>Vì mỗi vùng tương đương ta chỉ cần test trên các phần tử đại diện nên số lượng test case được giảm đi khá nhiều nhờ đó mà thời gian thực hiện test cũng giảm đáng kể.</a:t>
            </a:r>
            <a:endParaRPr sz="2741">
              <a:solidFill>
                <a:srgbClr val="333333"/>
              </a:solidFill>
              <a:highlight>
                <a:schemeClr val="lt1"/>
              </a:highlight>
              <a:latin typeface="Quattrocento Sans"/>
              <a:ea typeface="Quattrocento Sans"/>
              <a:cs typeface="Quattrocento Sans"/>
              <a:sym typeface="Quattrocento Sans"/>
            </a:endParaRPr>
          </a:p>
        </p:txBody>
      </p:sp>
      <p:sp>
        <p:nvSpPr>
          <p:cNvPr id="261" name="Google Shape;261;g115e76f5ad1_0_565"/>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Ưu điểm Kỹ thuật phân vùng tương đương</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60">
                                            <p:txEl>
                                              <p:pRg st="0" end="0"/>
                                            </p:txEl>
                                          </p:spTgt>
                                        </p:tgtEl>
                                        <p:attrNameLst>
                                          <p:attrName>style.visibility</p:attrName>
                                        </p:attrNameLst>
                                      </p:cBhvr>
                                      <p:to>
                                        <p:strVal val="visible"/>
                                      </p:to>
                                    </p:set>
                                    <p:anim calcmode="lin" valueType="num">
                                      <p:cBhvr additive="base">
                                        <p:cTn id="7" dur="1000"/>
                                        <p:tgtEl>
                                          <p:spTgt spid="260">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g11613d185f0_0_25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decision coverage</a:t>
            </a:r>
            <a:endParaRPr/>
          </a:p>
        </p:txBody>
      </p:sp>
      <p:sp>
        <p:nvSpPr>
          <p:cNvPr id="790" name="Google Shape;790;g11613d185f0_0_254"/>
          <p:cNvSpPr txBox="1"/>
          <p:nvPr/>
        </p:nvSpPr>
        <p:spPr>
          <a:xfrm>
            <a:off x="586075" y="887250"/>
            <a:ext cx="11498100" cy="5083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480"/>
              </a:spcBef>
              <a:spcAft>
                <a:spcPts val="0"/>
              </a:spcAft>
              <a:buNone/>
            </a:pPr>
            <a:r>
              <a:rPr lang="en-US" sz="3600">
                <a:solidFill>
                  <a:srgbClr val="333333"/>
                </a:solidFill>
                <a:highlight>
                  <a:schemeClr val="lt1"/>
                </a:highlight>
                <a:latin typeface="Quattrocento Sans"/>
                <a:ea typeface="Quattrocento Sans"/>
                <a:cs typeface="Quattrocento Sans"/>
                <a:sym typeface="Quattrocento Sans"/>
              </a:rPr>
              <a:t>Bảng kết quả của kịch bản 1 và 2</a:t>
            </a:r>
            <a:endParaRPr sz="3600">
              <a:solidFill>
                <a:srgbClr val="333333"/>
              </a:solidFill>
              <a:highlight>
                <a:schemeClr val="lt1"/>
              </a:highlight>
              <a:latin typeface="Quattrocento Sans"/>
              <a:ea typeface="Quattrocento Sans"/>
              <a:cs typeface="Quattrocento Sans"/>
              <a:sym typeface="Quattrocento Sans"/>
            </a:endParaRPr>
          </a:p>
          <a:p>
            <a:pPr marL="0" lvl="0" indent="0" algn="l" rtl="0">
              <a:lnSpc>
                <a:spcPct val="90000"/>
              </a:lnSpc>
              <a:spcBef>
                <a:spcPts val="480"/>
              </a:spcBef>
              <a:spcAft>
                <a:spcPts val="0"/>
              </a:spcAft>
              <a:buNone/>
            </a:pPr>
            <a:endParaRPr sz="3600">
              <a:solidFill>
                <a:srgbClr val="333333"/>
              </a:solidFill>
              <a:highlight>
                <a:schemeClr val="lt1"/>
              </a:highlight>
              <a:latin typeface="Quattrocento Sans"/>
              <a:ea typeface="Quattrocento Sans"/>
              <a:cs typeface="Quattrocento Sans"/>
              <a:sym typeface="Quattrocento Sans"/>
            </a:endParaRPr>
          </a:p>
        </p:txBody>
      </p:sp>
      <p:pic>
        <p:nvPicPr>
          <p:cNvPr id="791" name="Google Shape;791;g11613d185f0_0_254"/>
          <p:cNvPicPr preferRelativeResize="0"/>
          <p:nvPr/>
        </p:nvPicPr>
        <p:blipFill>
          <a:blip r:embed="rId3">
            <a:alphaModFix/>
          </a:blip>
          <a:stretch>
            <a:fillRect/>
          </a:stretch>
        </p:blipFill>
        <p:spPr>
          <a:xfrm>
            <a:off x="946750" y="2195263"/>
            <a:ext cx="9467850" cy="19335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g11613d185f0_0_30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a:t>decision coverage</a:t>
            </a:r>
            <a:endParaRPr dirty="0"/>
          </a:p>
        </p:txBody>
      </p:sp>
      <p:sp>
        <p:nvSpPr>
          <p:cNvPr id="797" name="Google Shape;797;g11613d185f0_0_302"/>
          <p:cNvSpPr txBox="1"/>
          <p:nvPr/>
        </p:nvSpPr>
        <p:spPr>
          <a:xfrm>
            <a:off x="307800" y="901275"/>
            <a:ext cx="12116700" cy="13545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Ưu điểm Kỹ thuật bao phủ quyết định (</a:t>
            </a:r>
            <a:r>
              <a:rPr lang="en-US" sz="3600">
                <a:solidFill>
                  <a:srgbClr val="333333"/>
                </a:solidFill>
                <a:highlight>
                  <a:schemeClr val="lt1"/>
                </a:highlight>
                <a:latin typeface="Quattrocento Sans"/>
                <a:ea typeface="Quattrocento Sans"/>
                <a:cs typeface="Quattrocento Sans"/>
                <a:sym typeface="Quattrocento Sans"/>
              </a:rPr>
              <a:t>Decision Coverage)</a:t>
            </a:r>
            <a:endParaRPr sz="4000">
              <a:solidFill>
                <a:srgbClr val="333333"/>
              </a:solidFill>
              <a:highlight>
                <a:schemeClr val="lt1"/>
              </a:highlight>
              <a:latin typeface="Quattrocento Sans"/>
              <a:ea typeface="Quattrocento Sans"/>
              <a:cs typeface="Quattrocento Sans"/>
              <a:sym typeface="Quattrocento Sans"/>
            </a:endParaRPr>
          </a:p>
        </p:txBody>
      </p:sp>
      <p:sp>
        <p:nvSpPr>
          <p:cNvPr id="798" name="Google Shape;798;g11613d185f0_0_302"/>
          <p:cNvSpPr txBox="1"/>
          <p:nvPr/>
        </p:nvSpPr>
        <p:spPr>
          <a:xfrm>
            <a:off x="346950" y="1701675"/>
            <a:ext cx="11235300" cy="4088100"/>
          </a:xfrm>
          <a:prstGeom prst="rect">
            <a:avLst/>
          </a:prstGeom>
          <a:noFill/>
          <a:ln>
            <a:noFill/>
          </a:ln>
        </p:spPr>
        <p:txBody>
          <a:bodyPr spcFirstLastPara="1" wrap="square" lIns="91425" tIns="45700" rIns="91425" bIns="45700" anchor="t" anchorCtr="0">
            <a:normAutofit/>
          </a:bodyPr>
          <a:lstStyle/>
          <a:p>
            <a:pPr marL="742950" lvl="1" indent="-361950" algn="l" rtl="0">
              <a:lnSpc>
                <a:spcPct val="90000"/>
              </a:lnSpc>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Nó có thể được áp dụng trực tiếp vào mã đối tượng và không yêu cầu xử lý mã nguồn.</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lnSpc>
                <a:spcPct val="90000"/>
              </a:lnSpc>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Nó xác minh những gì mã nguồn viết được dự kiến ​​sẽ thực thi và không thực thi</a:t>
            </a:r>
            <a:endParaRPr sz="360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98">
                                            <p:txEl>
                                              <p:pRg st="0" end="0"/>
                                            </p:txEl>
                                          </p:spTgt>
                                        </p:tgtEl>
                                        <p:attrNameLst>
                                          <p:attrName>style.visibility</p:attrName>
                                        </p:attrNameLst>
                                      </p:cBhvr>
                                      <p:to>
                                        <p:strVal val="visible"/>
                                      </p:to>
                                    </p:set>
                                    <p:anim calcmode="lin" valueType="num">
                                      <p:cBhvr additive="base">
                                        <p:cTn id="7" dur="1000"/>
                                        <p:tgtEl>
                                          <p:spTgt spid="798">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98">
                                            <p:txEl>
                                              <p:pRg st="1" end="1"/>
                                            </p:txEl>
                                          </p:spTgt>
                                        </p:tgtEl>
                                        <p:attrNameLst>
                                          <p:attrName>style.visibility</p:attrName>
                                        </p:attrNameLst>
                                      </p:cBhvr>
                                      <p:to>
                                        <p:strVal val="visible"/>
                                      </p:to>
                                    </p:set>
                                    <p:anim calcmode="lin" valueType="num">
                                      <p:cBhvr additive="base">
                                        <p:cTn id="12" dur="1000"/>
                                        <p:tgtEl>
                                          <p:spTgt spid="798">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g11613d185f0_0_30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decision coverage</a:t>
            </a:r>
            <a:endParaRPr/>
          </a:p>
        </p:txBody>
      </p:sp>
      <p:sp>
        <p:nvSpPr>
          <p:cNvPr id="804" name="Google Shape;804;g11613d185f0_0_308"/>
          <p:cNvSpPr txBox="1"/>
          <p:nvPr/>
        </p:nvSpPr>
        <p:spPr>
          <a:xfrm>
            <a:off x="307800" y="901275"/>
            <a:ext cx="121167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Nhược điểm Kỹ thuật bao phủ quyết định</a:t>
            </a:r>
            <a:endParaRPr sz="4000">
              <a:solidFill>
                <a:srgbClr val="333333"/>
              </a:solidFill>
              <a:highlight>
                <a:schemeClr val="lt1"/>
              </a:highlight>
              <a:latin typeface="Quattrocento Sans"/>
              <a:ea typeface="Quattrocento Sans"/>
              <a:cs typeface="Quattrocento Sans"/>
              <a:sym typeface="Quattrocento Sans"/>
            </a:endParaRPr>
          </a:p>
        </p:txBody>
      </p:sp>
      <p:sp>
        <p:nvSpPr>
          <p:cNvPr id="805" name="Google Shape;805;g11613d185f0_0_308"/>
          <p:cNvSpPr txBox="1"/>
          <p:nvPr/>
        </p:nvSpPr>
        <p:spPr>
          <a:xfrm>
            <a:off x="346950" y="1701675"/>
            <a:ext cx="11235300" cy="4088100"/>
          </a:xfrm>
          <a:prstGeom prst="rect">
            <a:avLst/>
          </a:prstGeom>
          <a:noFill/>
          <a:ln>
            <a:noFill/>
          </a:ln>
        </p:spPr>
        <p:txBody>
          <a:bodyPr spcFirstLastPara="1" wrap="square" lIns="91425" tIns="45700" rIns="91425" bIns="45700" anchor="t" anchorCtr="0">
            <a:normAutofit/>
          </a:bodyPr>
          <a:lstStyle/>
          <a:p>
            <a:pPr marL="742950" lvl="1" indent="-361950" algn="l" rtl="0">
              <a:lnSpc>
                <a:spcPct val="90000"/>
              </a:lnSpc>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Nó chỉ bao gồm các điều kiện “true” của mã nguồn.</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lnSpc>
                <a:spcPct val="90000"/>
              </a:lnSpc>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Statement Coverage hoàn toàn không quan tâm với các toán tử logic (|| và &amp;&amp;)</a:t>
            </a:r>
            <a:endParaRPr sz="360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05">
                                            <p:txEl>
                                              <p:pRg st="0" end="0"/>
                                            </p:txEl>
                                          </p:spTgt>
                                        </p:tgtEl>
                                        <p:attrNameLst>
                                          <p:attrName>style.visibility</p:attrName>
                                        </p:attrNameLst>
                                      </p:cBhvr>
                                      <p:to>
                                        <p:strVal val="visible"/>
                                      </p:to>
                                    </p:set>
                                    <p:anim calcmode="lin" valueType="num">
                                      <p:cBhvr additive="base">
                                        <p:cTn id="7" dur="1000"/>
                                        <p:tgtEl>
                                          <p:spTgt spid="80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805">
                                            <p:txEl>
                                              <p:pRg st="1" end="1"/>
                                            </p:txEl>
                                          </p:spTgt>
                                        </p:tgtEl>
                                        <p:attrNameLst>
                                          <p:attrName>style.visibility</p:attrName>
                                        </p:attrNameLst>
                                      </p:cBhvr>
                                      <p:to>
                                        <p:strVal val="visible"/>
                                      </p:to>
                                    </p:set>
                                    <p:anim calcmode="lin" valueType="num">
                                      <p:cBhvr additive="base">
                                        <p:cTn id="12" dur="1000"/>
                                        <p:tgtEl>
                                          <p:spTgt spid="805">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g11613d185f0_0_11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a:t>branch coverage</a:t>
            </a:r>
            <a:endParaRPr dirty="0"/>
          </a:p>
        </p:txBody>
      </p:sp>
      <p:sp>
        <p:nvSpPr>
          <p:cNvPr id="811" name="Google Shape;811;g11613d185f0_0_110"/>
          <p:cNvSpPr txBox="1"/>
          <p:nvPr/>
        </p:nvSpPr>
        <p:spPr>
          <a:xfrm>
            <a:off x="307800" y="901275"/>
            <a:ext cx="121167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Kỹ thuật bao phủ nhánh (</a:t>
            </a:r>
            <a:r>
              <a:rPr lang="en-US" sz="3600">
                <a:solidFill>
                  <a:srgbClr val="333333"/>
                </a:solidFill>
                <a:highlight>
                  <a:schemeClr val="lt1"/>
                </a:highlight>
                <a:latin typeface="Quattrocento Sans"/>
                <a:ea typeface="Quattrocento Sans"/>
                <a:cs typeface="Quattrocento Sans"/>
                <a:sym typeface="Quattrocento Sans"/>
              </a:rPr>
              <a:t>Branch Coverage)</a:t>
            </a:r>
            <a:endParaRPr sz="4000">
              <a:solidFill>
                <a:srgbClr val="333333"/>
              </a:solidFill>
              <a:highlight>
                <a:schemeClr val="lt1"/>
              </a:highlight>
              <a:latin typeface="Quattrocento Sans"/>
              <a:ea typeface="Quattrocento Sans"/>
              <a:cs typeface="Quattrocento Sans"/>
              <a:sym typeface="Quattrocento Sans"/>
            </a:endParaRPr>
          </a:p>
        </p:txBody>
      </p:sp>
      <p:pic>
        <p:nvPicPr>
          <p:cNvPr id="812" name="Google Shape;812;g11613d185f0_0_110"/>
          <p:cNvPicPr preferRelativeResize="0"/>
          <p:nvPr/>
        </p:nvPicPr>
        <p:blipFill rotWithShape="1">
          <a:blip r:embed="rId3">
            <a:alphaModFix/>
          </a:blip>
          <a:srcRect l="16570" t="8858" r="16180"/>
          <a:stretch/>
        </p:blipFill>
        <p:spPr>
          <a:xfrm>
            <a:off x="6259800" y="2507774"/>
            <a:ext cx="5932201" cy="3941350"/>
          </a:xfrm>
          <a:prstGeom prst="rect">
            <a:avLst/>
          </a:prstGeom>
          <a:noFill/>
          <a:ln>
            <a:noFill/>
          </a:ln>
        </p:spPr>
      </p:pic>
      <p:sp>
        <p:nvSpPr>
          <p:cNvPr id="813" name="Google Shape;813;g11613d185f0_0_110"/>
          <p:cNvSpPr txBox="1"/>
          <p:nvPr/>
        </p:nvSpPr>
        <p:spPr>
          <a:xfrm>
            <a:off x="346950" y="1701675"/>
            <a:ext cx="7323000" cy="5083500"/>
          </a:xfrm>
          <a:prstGeom prst="rect">
            <a:avLst/>
          </a:prstGeom>
          <a:noFill/>
          <a:ln>
            <a:noFill/>
          </a:ln>
        </p:spPr>
        <p:txBody>
          <a:bodyPr spcFirstLastPara="1" wrap="square" lIns="91425" tIns="45700" rIns="91425" bIns="45700" anchor="t" anchorCtr="0">
            <a:normAutofit lnSpcReduction="10000"/>
          </a:bodyPr>
          <a:lstStyle/>
          <a:p>
            <a:pPr marL="742950" lvl="1" indent="-361950" algn="l" rtl="0">
              <a:lnSpc>
                <a:spcPct val="90000"/>
              </a:lnSpc>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Là một phương pháp kiểm tra hộp trắng trong đó mọi kết quả từ module (câu lệnh hoặc vòng lặp) đều được kiểm tra. </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lnSpc>
                <a:spcPct val="90000"/>
              </a:lnSpc>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Mục đích của việc Branch Coverage là đảm bảo rằng mỗi điều kiện quyết định từ mọi nhánh được thực thi ít nhất một lần. Nó giúp đo lường các đoạn mã độc lập và tìm ra các đoạn không có nhánh.</a:t>
            </a:r>
            <a:endParaRPr sz="360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13">
                                            <p:txEl>
                                              <p:pRg st="0" end="0"/>
                                            </p:txEl>
                                          </p:spTgt>
                                        </p:tgtEl>
                                        <p:attrNameLst>
                                          <p:attrName>style.visibility</p:attrName>
                                        </p:attrNameLst>
                                      </p:cBhvr>
                                      <p:to>
                                        <p:strVal val="visible"/>
                                      </p:to>
                                    </p:set>
                                    <p:anim calcmode="lin" valueType="num">
                                      <p:cBhvr additive="base">
                                        <p:cTn id="7" dur="1000"/>
                                        <p:tgtEl>
                                          <p:spTgt spid="813">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813">
                                            <p:txEl>
                                              <p:pRg st="1" end="1"/>
                                            </p:txEl>
                                          </p:spTgt>
                                        </p:tgtEl>
                                        <p:attrNameLst>
                                          <p:attrName>style.visibility</p:attrName>
                                        </p:attrNameLst>
                                      </p:cBhvr>
                                      <p:to>
                                        <p:strVal val="visible"/>
                                      </p:to>
                                    </p:set>
                                    <p:anim calcmode="lin" valueType="num">
                                      <p:cBhvr additive="base">
                                        <p:cTn id="12" dur="1000"/>
                                        <p:tgtEl>
                                          <p:spTgt spid="813">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g11613d185f0_0_16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branch coverage</a:t>
            </a:r>
            <a:endParaRPr/>
          </a:p>
        </p:txBody>
      </p:sp>
      <p:sp>
        <p:nvSpPr>
          <p:cNvPr id="819" name="Google Shape;819;g11613d185f0_0_166"/>
          <p:cNvSpPr txBox="1"/>
          <p:nvPr/>
        </p:nvSpPr>
        <p:spPr>
          <a:xfrm>
            <a:off x="693900" y="887250"/>
            <a:ext cx="11498100" cy="5083500"/>
          </a:xfrm>
          <a:prstGeom prst="rect">
            <a:avLst/>
          </a:prstGeom>
          <a:noFill/>
          <a:ln>
            <a:noFill/>
          </a:ln>
        </p:spPr>
        <p:txBody>
          <a:bodyPr spcFirstLastPara="1" wrap="square" lIns="91425" tIns="45700" rIns="91425" bIns="45700" anchor="t" anchorCtr="0">
            <a:norm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Công thức tính độ bao phủ nhánh</a:t>
            </a:r>
            <a:endParaRPr sz="4000">
              <a:solidFill>
                <a:srgbClr val="333333"/>
              </a:solidFill>
              <a:highlight>
                <a:schemeClr val="lt1"/>
              </a:highlight>
              <a:latin typeface="Quattrocento Sans"/>
              <a:ea typeface="Quattrocento Sans"/>
              <a:cs typeface="Quattrocento Sans"/>
              <a:sym typeface="Quattrocento Sans"/>
            </a:endParaRPr>
          </a:p>
          <a:p>
            <a:pPr marL="0" lvl="0" indent="0" algn="l" rtl="0">
              <a:lnSpc>
                <a:spcPct val="90000"/>
              </a:lnSpc>
              <a:spcBef>
                <a:spcPts val="480"/>
              </a:spcBef>
              <a:spcAft>
                <a:spcPts val="0"/>
              </a:spcAft>
              <a:buNone/>
            </a:pPr>
            <a:endParaRPr sz="3600">
              <a:solidFill>
                <a:srgbClr val="333333"/>
              </a:solidFill>
              <a:highlight>
                <a:schemeClr val="lt1"/>
              </a:highlight>
              <a:latin typeface="Quattrocento Sans"/>
              <a:ea typeface="Quattrocento Sans"/>
              <a:cs typeface="Quattrocento Sans"/>
              <a:sym typeface="Quattrocento Sans"/>
            </a:endParaRPr>
          </a:p>
        </p:txBody>
      </p:sp>
      <p:pic>
        <p:nvPicPr>
          <p:cNvPr id="820" name="Google Shape;820;g11613d185f0_0_166"/>
          <p:cNvPicPr preferRelativeResize="0"/>
          <p:nvPr/>
        </p:nvPicPr>
        <p:blipFill>
          <a:blip r:embed="rId3">
            <a:alphaModFix/>
          </a:blip>
          <a:stretch>
            <a:fillRect/>
          </a:stretch>
        </p:blipFill>
        <p:spPr>
          <a:xfrm>
            <a:off x="693901" y="2611201"/>
            <a:ext cx="10888400" cy="16355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19">
                                            <p:txEl>
                                              <p:pRg st="0" end="0"/>
                                            </p:txEl>
                                          </p:spTgt>
                                        </p:tgtEl>
                                        <p:attrNameLst>
                                          <p:attrName>style.visibility</p:attrName>
                                        </p:attrNameLst>
                                      </p:cBhvr>
                                      <p:to>
                                        <p:strVal val="visible"/>
                                      </p:to>
                                    </p:set>
                                    <p:anim calcmode="lin" valueType="num">
                                      <p:cBhvr additive="base">
                                        <p:cTn id="7" dur="1000"/>
                                        <p:tgtEl>
                                          <p:spTgt spid="819">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819">
                                            <p:txEl>
                                              <p:pRg st="1" end="1"/>
                                            </p:txEl>
                                          </p:spTgt>
                                        </p:tgtEl>
                                        <p:attrNameLst>
                                          <p:attrName>style.visibility</p:attrName>
                                        </p:attrNameLst>
                                      </p:cBhvr>
                                      <p:to>
                                        <p:strVal val="visible"/>
                                      </p:to>
                                    </p:set>
                                    <p:anim calcmode="lin" valueType="num">
                                      <p:cBhvr additive="base">
                                        <p:cTn id="12" dur="1000"/>
                                        <p:tgtEl>
                                          <p:spTgt spid="819">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g11613d185f0_0_17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a:t>branch coverage</a:t>
            </a:r>
            <a:endParaRPr dirty="0"/>
          </a:p>
        </p:txBody>
      </p:sp>
      <p:sp>
        <p:nvSpPr>
          <p:cNvPr id="826" name="Google Shape;826;g11613d185f0_0_173"/>
          <p:cNvSpPr txBox="1"/>
          <p:nvPr/>
        </p:nvSpPr>
        <p:spPr>
          <a:xfrm>
            <a:off x="617100" y="1701675"/>
            <a:ext cx="11498100" cy="50835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480"/>
              </a:spcBef>
              <a:spcAft>
                <a:spcPts val="0"/>
              </a:spcAft>
              <a:buNone/>
            </a:pPr>
            <a:r>
              <a:rPr lang="en-US" sz="3600" b="1" dirty="0">
                <a:solidFill>
                  <a:srgbClr val="333333"/>
                </a:solidFill>
                <a:highlight>
                  <a:schemeClr val="lt1"/>
                </a:highlight>
                <a:latin typeface="Quattrocento Sans"/>
                <a:ea typeface="Quattrocento Sans"/>
                <a:cs typeface="Quattrocento Sans"/>
                <a:sym typeface="Quattrocento Sans"/>
              </a:rPr>
              <a:t>Source Code:</a:t>
            </a:r>
            <a:endParaRPr sz="3600" b="1" dirty="0">
              <a:solidFill>
                <a:srgbClr val="333333"/>
              </a:solidFill>
              <a:highlight>
                <a:schemeClr val="lt1"/>
              </a:highlight>
              <a:latin typeface="Quattrocento Sans"/>
              <a:ea typeface="Quattrocento Sans"/>
              <a:cs typeface="Quattrocento Sans"/>
              <a:sym typeface="Quattrocento Sans"/>
            </a:endParaRPr>
          </a:p>
          <a:p>
            <a:pPr marL="1371600" lvl="0" indent="0" algn="l" rtl="0">
              <a:lnSpc>
                <a:spcPct val="90000"/>
              </a:lnSpc>
              <a:spcBef>
                <a:spcPts val="480"/>
              </a:spcBef>
              <a:spcAft>
                <a:spcPts val="0"/>
              </a:spcAft>
              <a:buNone/>
            </a:pPr>
            <a:r>
              <a:rPr lang="en-US" sz="3600" dirty="0">
                <a:solidFill>
                  <a:srgbClr val="333333"/>
                </a:solidFill>
                <a:highlight>
                  <a:schemeClr val="lt1"/>
                </a:highlight>
                <a:latin typeface="Quattrocento Sans"/>
                <a:ea typeface="Quattrocento Sans"/>
                <a:cs typeface="Quattrocento Sans"/>
                <a:sym typeface="Quattrocento Sans"/>
              </a:rPr>
              <a:t>     ------------  is a function </a:t>
            </a:r>
            <a:endParaRPr sz="3600" dirty="0">
              <a:solidFill>
                <a:srgbClr val="333333"/>
              </a:solidFill>
              <a:highlight>
                <a:schemeClr val="lt1"/>
              </a:highlight>
              <a:latin typeface="Quattrocento Sans"/>
              <a:ea typeface="Quattrocento Sans"/>
              <a:cs typeface="Quattrocento Sans"/>
              <a:sym typeface="Quattrocento Sans"/>
            </a:endParaRPr>
          </a:p>
          <a:p>
            <a:pPr marL="1371600" lvl="0" indent="0" algn="l" rtl="0">
              <a:lnSpc>
                <a:spcPct val="90000"/>
              </a:lnSpc>
              <a:spcBef>
                <a:spcPts val="480"/>
              </a:spcBef>
              <a:spcAft>
                <a:spcPts val="0"/>
              </a:spcAft>
              <a:buNone/>
            </a:pPr>
            <a:r>
              <a:rPr lang="en-US" sz="3600" dirty="0">
                <a:solidFill>
                  <a:srgbClr val="333333"/>
                </a:solidFill>
                <a:highlight>
                  <a:schemeClr val="lt1"/>
                </a:highlight>
                <a:latin typeface="Quattrocento Sans"/>
                <a:ea typeface="Quattrocento Sans"/>
                <a:cs typeface="Quattrocento Sans"/>
                <a:sym typeface="Quattrocento Sans"/>
              </a:rPr>
              <a:t>Demo(int a) {                       </a:t>
            </a:r>
            <a:endParaRPr sz="3600" dirty="0">
              <a:solidFill>
                <a:srgbClr val="333333"/>
              </a:solidFill>
              <a:highlight>
                <a:schemeClr val="lt1"/>
              </a:highlight>
              <a:latin typeface="Quattrocento Sans"/>
              <a:ea typeface="Quattrocento Sans"/>
              <a:cs typeface="Quattrocento Sans"/>
              <a:sym typeface="Quattrocento Sans"/>
            </a:endParaRPr>
          </a:p>
          <a:p>
            <a:pPr marL="1371600" lvl="0" indent="0" algn="l" rtl="0">
              <a:lnSpc>
                <a:spcPct val="90000"/>
              </a:lnSpc>
              <a:spcBef>
                <a:spcPts val="480"/>
              </a:spcBef>
              <a:spcAft>
                <a:spcPts val="0"/>
              </a:spcAft>
              <a:buNone/>
            </a:pPr>
            <a:r>
              <a:rPr lang="en-US" sz="3600" dirty="0">
                <a:solidFill>
                  <a:srgbClr val="333333"/>
                </a:solidFill>
                <a:highlight>
                  <a:schemeClr val="lt1"/>
                </a:highlight>
                <a:latin typeface="Quattrocento Sans"/>
                <a:ea typeface="Quattrocento Sans"/>
                <a:cs typeface="Quattrocento Sans"/>
                <a:sym typeface="Quattrocento Sans"/>
              </a:rPr>
              <a:t>     If (a&gt; 5)</a:t>
            </a:r>
            <a:endParaRPr sz="3600" dirty="0">
              <a:solidFill>
                <a:srgbClr val="333333"/>
              </a:solidFill>
              <a:highlight>
                <a:schemeClr val="lt1"/>
              </a:highlight>
              <a:latin typeface="Quattrocento Sans"/>
              <a:ea typeface="Quattrocento Sans"/>
              <a:cs typeface="Quattrocento Sans"/>
              <a:sym typeface="Quattrocento Sans"/>
            </a:endParaRPr>
          </a:p>
          <a:p>
            <a:pPr marL="1371600" lvl="0" indent="0" algn="l" rtl="0">
              <a:lnSpc>
                <a:spcPct val="90000"/>
              </a:lnSpc>
              <a:spcBef>
                <a:spcPts val="480"/>
              </a:spcBef>
              <a:spcAft>
                <a:spcPts val="0"/>
              </a:spcAft>
              <a:buNone/>
            </a:pPr>
            <a:r>
              <a:rPr lang="en-US" sz="3600" dirty="0">
                <a:solidFill>
                  <a:srgbClr val="333333"/>
                </a:solidFill>
                <a:highlight>
                  <a:schemeClr val="lt1"/>
                </a:highlight>
                <a:latin typeface="Quattrocento Sans"/>
                <a:ea typeface="Quattrocento Sans"/>
                <a:cs typeface="Quattrocento Sans"/>
                <a:sym typeface="Quattrocento Sans"/>
              </a:rPr>
              <a:t>    		a=a*3</a:t>
            </a:r>
            <a:endParaRPr sz="3600" dirty="0">
              <a:solidFill>
                <a:srgbClr val="333333"/>
              </a:solidFill>
              <a:highlight>
                <a:schemeClr val="lt1"/>
              </a:highlight>
              <a:latin typeface="Quattrocento Sans"/>
              <a:ea typeface="Quattrocento Sans"/>
              <a:cs typeface="Quattrocento Sans"/>
              <a:sym typeface="Quattrocento Sans"/>
            </a:endParaRPr>
          </a:p>
          <a:p>
            <a:pPr marL="1371600" lvl="0" indent="0" algn="l" rtl="0">
              <a:lnSpc>
                <a:spcPct val="90000"/>
              </a:lnSpc>
              <a:spcBef>
                <a:spcPts val="480"/>
              </a:spcBef>
              <a:spcAft>
                <a:spcPts val="0"/>
              </a:spcAft>
              <a:buNone/>
            </a:pPr>
            <a:r>
              <a:rPr lang="en-US" sz="3600" dirty="0">
                <a:solidFill>
                  <a:srgbClr val="333333"/>
                </a:solidFill>
                <a:highlight>
                  <a:schemeClr val="lt1"/>
                </a:highlight>
                <a:latin typeface="Quattrocento Sans"/>
                <a:ea typeface="Quattrocento Sans"/>
                <a:cs typeface="Quattrocento Sans"/>
                <a:sym typeface="Quattrocento Sans"/>
              </a:rPr>
              <a:t>     Print (a)</a:t>
            </a:r>
            <a:endParaRPr sz="3600" dirty="0">
              <a:solidFill>
                <a:srgbClr val="333333"/>
              </a:solidFill>
              <a:highlight>
                <a:schemeClr val="lt1"/>
              </a:highlight>
              <a:latin typeface="Quattrocento Sans"/>
              <a:ea typeface="Quattrocento Sans"/>
              <a:cs typeface="Quattrocento Sans"/>
              <a:sym typeface="Quattrocento Sans"/>
            </a:endParaRPr>
          </a:p>
          <a:p>
            <a:pPr marL="1371600" lvl="0" indent="0" algn="l" rtl="0">
              <a:lnSpc>
                <a:spcPct val="90000"/>
              </a:lnSpc>
              <a:spcBef>
                <a:spcPts val="480"/>
              </a:spcBef>
              <a:spcAft>
                <a:spcPts val="0"/>
              </a:spcAft>
              <a:buNone/>
            </a:pPr>
            <a:r>
              <a:rPr lang="en-US" sz="3600" dirty="0">
                <a:solidFill>
                  <a:srgbClr val="333333"/>
                </a:solidFill>
                <a:highlight>
                  <a:schemeClr val="lt1"/>
                </a:highlight>
                <a:latin typeface="Quattrocento Sans"/>
                <a:ea typeface="Quattrocento Sans"/>
                <a:cs typeface="Quattrocento Sans"/>
                <a:sym typeface="Quattrocento Sans"/>
              </a:rPr>
              <a:t>    }  </a:t>
            </a:r>
            <a:endParaRPr sz="3600" dirty="0">
              <a:solidFill>
                <a:srgbClr val="333333"/>
              </a:solidFill>
              <a:highlight>
                <a:schemeClr val="lt1"/>
              </a:highlight>
              <a:latin typeface="Quattrocento Sans"/>
              <a:ea typeface="Quattrocento Sans"/>
              <a:cs typeface="Quattrocento Sans"/>
              <a:sym typeface="Quattrocento Sans"/>
            </a:endParaRPr>
          </a:p>
          <a:p>
            <a:pPr marL="1371600" lvl="0" indent="0" algn="l" rtl="0">
              <a:lnSpc>
                <a:spcPct val="90000"/>
              </a:lnSpc>
              <a:spcBef>
                <a:spcPts val="480"/>
              </a:spcBef>
              <a:spcAft>
                <a:spcPts val="0"/>
              </a:spcAft>
              <a:buNone/>
            </a:pPr>
            <a:endParaRPr sz="3600" dirty="0">
              <a:solidFill>
                <a:srgbClr val="333333"/>
              </a:solidFill>
              <a:highlight>
                <a:schemeClr val="lt1"/>
              </a:highlight>
              <a:latin typeface="Quattrocento Sans"/>
              <a:ea typeface="Quattrocento Sans"/>
              <a:cs typeface="Quattrocento Sans"/>
              <a:sym typeface="Quattrocento Sans"/>
            </a:endParaRPr>
          </a:p>
          <a:p>
            <a:pPr marL="1371600" lvl="0" indent="0" algn="l" rtl="0">
              <a:lnSpc>
                <a:spcPct val="90000"/>
              </a:lnSpc>
              <a:spcBef>
                <a:spcPts val="480"/>
              </a:spcBef>
              <a:spcAft>
                <a:spcPts val="0"/>
              </a:spcAft>
              <a:buNone/>
            </a:pPr>
            <a:r>
              <a:rPr lang="en-US" sz="3600" dirty="0">
                <a:solidFill>
                  <a:srgbClr val="333333"/>
                </a:solidFill>
                <a:highlight>
                  <a:schemeClr val="lt1"/>
                </a:highlight>
                <a:latin typeface="Quattrocento Sans"/>
                <a:ea typeface="Quattrocento Sans"/>
                <a:cs typeface="Quattrocento Sans"/>
                <a:sym typeface="Quattrocento Sans"/>
              </a:rPr>
              <a:t>     -----------   End of the source code </a:t>
            </a:r>
            <a:endParaRPr sz="3600" dirty="0">
              <a:solidFill>
                <a:srgbClr val="333333"/>
              </a:solidFill>
              <a:highlight>
                <a:schemeClr val="lt1"/>
              </a:highlight>
              <a:latin typeface="Quattrocento Sans"/>
              <a:ea typeface="Quattrocento Sans"/>
              <a:cs typeface="Quattrocento Sans"/>
              <a:sym typeface="Quattrocento Sans"/>
            </a:endParaRPr>
          </a:p>
          <a:p>
            <a:pPr marL="0" lvl="0" indent="0" algn="l" rtl="0">
              <a:lnSpc>
                <a:spcPct val="90000"/>
              </a:lnSpc>
              <a:spcBef>
                <a:spcPts val="480"/>
              </a:spcBef>
              <a:spcAft>
                <a:spcPts val="0"/>
              </a:spcAft>
              <a:buNone/>
            </a:pPr>
            <a:endParaRPr sz="3600" dirty="0">
              <a:solidFill>
                <a:srgbClr val="333333"/>
              </a:solidFill>
              <a:highlight>
                <a:schemeClr val="lt1"/>
              </a:highlight>
              <a:latin typeface="Quattrocento Sans"/>
              <a:ea typeface="Quattrocento Sans"/>
              <a:cs typeface="Quattrocento Sans"/>
              <a:sym typeface="Quattrocento Sans"/>
            </a:endParaRPr>
          </a:p>
        </p:txBody>
      </p:sp>
      <p:sp>
        <p:nvSpPr>
          <p:cNvPr id="827" name="Google Shape;827;g11613d185f0_0_173"/>
          <p:cNvSpPr txBox="1"/>
          <p:nvPr/>
        </p:nvSpPr>
        <p:spPr>
          <a:xfrm>
            <a:off x="617100" y="901275"/>
            <a:ext cx="114981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3900">
                <a:solidFill>
                  <a:srgbClr val="333333"/>
                </a:solidFill>
                <a:highlight>
                  <a:schemeClr val="lt1"/>
                </a:highlight>
                <a:latin typeface="Quattrocento Sans"/>
                <a:ea typeface="Quattrocento Sans"/>
                <a:cs typeface="Quattrocento Sans"/>
                <a:sym typeface="Quattrocento Sans"/>
              </a:rPr>
              <a:t>Ví dụ Kỹ thuật bao phủ nhánh(</a:t>
            </a:r>
            <a:r>
              <a:rPr lang="en-US" sz="3500">
                <a:solidFill>
                  <a:srgbClr val="333333"/>
                </a:solidFill>
                <a:highlight>
                  <a:schemeClr val="lt1"/>
                </a:highlight>
                <a:latin typeface="Quattrocento Sans"/>
                <a:ea typeface="Quattrocento Sans"/>
                <a:cs typeface="Quattrocento Sans"/>
                <a:sym typeface="Quattrocento Sans"/>
              </a:rPr>
              <a:t>Branch Coverage)</a:t>
            </a:r>
            <a:endParaRPr sz="390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g11613d185f0_0_18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a:t>branch coverage</a:t>
            </a:r>
            <a:endParaRPr dirty="0"/>
          </a:p>
        </p:txBody>
      </p:sp>
      <p:sp>
        <p:nvSpPr>
          <p:cNvPr id="833" name="Google Shape;833;g11613d185f0_0_180"/>
          <p:cNvSpPr txBox="1"/>
          <p:nvPr/>
        </p:nvSpPr>
        <p:spPr>
          <a:xfrm>
            <a:off x="586075" y="887250"/>
            <a:ext cx="11498100" cy="5083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480"/>
              </a:spcBef>
              <a:spcAft>
                <a:spcPts val="0"/>
              </a:spcAft>
              <a:buNone/>
            </a:pPr>
            <a:r>
              <a:rPr lang="en-US" sz="3600">
                <a:solidFill>
                  <a:srgbClr val="333333"/>
                </a:solidFill>
                <a:highlight>
                  <a:schemeClr val="lt1"/>
                </a:highlight>
                <a:latin typeface="Quattrocento Sans"/>
                <a:ea typeface="Quattrocento Sans"/>
                <a:cs typeface="Quattrocento Sans"/>
                <a:sym typeface="Quattrocento Sans"/>
              </a:rPr>
              <a:t>Biểu diễn code dưới dạng sơ đồ</a:t>
            </a:r>
            <a:endParaRPr sz="3600">
              <a:solidFill>
                <a:srgbClr val="333333"/>
              </a:solidFill>
              <a:highlight>
                <a:schemeClr val="lt1"/>
              </a:highlight>
              <a:latin typeface="Quattrocento Sans"/>
              <a:ea typeface="Quattrocento Sans"/>
              <a:cs typeface="Quattrocento Sans"/>
              <a:sym typeface="Quattrocento Sans"/>
            </a:endParaRPr>
          </a:p>
          <a:p>
            <a:pPr marL="0" lvl="0" indent="0" algn="l" rtl="0">
              <a:lnSpc>
                <a:spcPct val="90000"/>
              </a:lnSpc>
              <a:spcBef>
                <a:spcPts val="480"/>
              </a:spcBef>
              <a:spcAft>
                <a:spcPts val="0"/>
              </a:spcAft>
              <a:buNone/>
            </a:pPr>
            <a:endParaRPr sz="3600">
              <a:solidFill>
                <a:srgbClr val="333333"/>
              </a:solidFill>
              <a:highlight>
                <a:schemeClr val="lt1"/>
              </a:highlight>
              <a:latin typeface="Quattrocento Sans"/>
              <a:ea typeface="Quattrocento Sans"/>
              <a:cs typeface="Quattrocento Sans"/>
              <a:sym typeface="Quattrocento Sans"/>
            </a:endParaRPr>
          </a:p>
        </p:txBody>
      </p:sp>
      <p:pic>
        <p:nvPicPr>
          <p:cNvPr id="834" name="Google Shape;834;g11613d185f0_0_180"/>
          <p:cNvPicPr preferRelativeResize="0"/>
          <p:nvPr/>
        </p:nvPicPr>
        <p:blipFill>
          <a:blip r:embed="rId3">
            <a:alphaModFix/>
          </a:blip>
          <a:stretch>
            <a:fillRect/>
          </a:stretch>
        </p:blipFill>
        <p:spPr>
          <a:xfrm>
            <a:off x="2606649" y="2023199"/>
            <a:ext cx="6548675" cy="3180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g11613d185f0_0_18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a:t>branch coverage</a:t>
            </a:r>
            <a:endParaRPr dirty="0"/>
          </a:p>
        </p:txBody>
      </p:sp>
      <p:sp>
        <p:nvSpPr>
          <p:cNvPr id="840" name="Google Shape;840;g11613d185f0_0_187"/>
          <p:cNvSpPr txBox="1"/>
          <p:nvPr/>
        </p:nvSpPr>
        <p:spPr>
          <a:xfrm>
            <a:off x="586075" y="887250"/>
            <a:ext cx="11498100" cy="5083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480"/>
              </a:spcBef>
              <a:spcAft>
                <a:spcPts val="0"/>
              </a:spcAft>
              <a:buNone/>
            </a:pPr>
            <a:r>
              <a:rPr lang="en-US" sz="3600">
                <a:solidFill>
                  <a:srgbClr val="333333"/>
                </a:solidFill>
                <a:highlight>
                  <a:schemeClr val="lt1"/>
                </a:highlight>
                <a:latin typeface="Quattrocento Sans"/>
                <a:ea typeface="Quattrocento Sans"/>
                <a:cs typeface="Quattrocento Sans"/>
                <a:sym typeface="Quattrocento Sans"/>
              </a:rPr>
              <a:t>Branch Coverage sẽ xem xét nhánh unconditional branch( nhánh vô điều kiện)</a:t>
            </a:r>
            <a:endParaRPr sz="3600">
              <a:solidFill>
                <a:srgbClr val="333333"/>
              </a:solidFill>
              <a:highlight>
                <a:schemeClr val="lt1"/>
              </a:highlight>
              <a:latin typeface="Quattrocento Sans"/>
              <a:ea typeface="Quattrocento Sans"/>
              <a:cs typeface="Quattrocento Sans"/>
              <a:sym typeface="Quattrocento Sans"/>
            </a:endParaRPr>
          </a:p>
          <a:p>
            <a:pPr marL="0" lvl="0" indent="0" algn="l" rtl="0">
              <a:lnSpc>
                <a:spcPct val="90000"/>
              </a:lnSpc>
              <a:spcBef>
                <a:spcPts val="480"/>
              </a:spcBef>
              <a:spcAft>
                <a:spcPts val="0"/>
              </a:spcAft>
              <a:buNone/>
            </a:pPr>
            <a:endParaRPr sz="3600">
              <a:solidFill>
                <a:srgbClr val="333333"/>
              </a:solidFill>
              <a:highlight>
                <a:schemeClr val="lt1"/>
              </a:highlight>
              <a:latin typeface="Quattrocento Sans"/>
              <a:ea typeface="Quattrocento Sans"/>
              <a:cs typeface="Quattrocento Sans"/>
              <a:sym typeface="Quattrocento Sans"/>
            </a:endParaRPr>
          </a:p>
        </p:txBody>
      </p:sp>
      <p:pic>
        <p:nvPicPr>
          <p:cNvPr id="841" name="Google Shape;841;g11613d185f0_0_187"/>
          <p:cNvPicPr preferRelativeResize="0"/>
          <p:nvPr/>
        </p:nvPicPr>
        <p:blipFill>
          <a:blip r:embed="rId3">
            <a:alphaModFix/>
          </a:blip>
          <a:stretch>
            <a:fillRect/>
          </a:stretch>
        </p:blipFill>
        <p:spPr>
          <a:xfrm>
            <a:off x="561877" y="4550725"/>
            <a:ext cx="11020425" cy="2066925"/>
          </a:xfrm>
          <a:prstGeom prst="rect">
            <a:avLst/>
          </a:prstGeom>
          <a:noFill/>
          <a:ln>
            <a:noFill/>
          </a:ln>
        </p:spPr>
      </p:pic>
      <p:pic>
        <p:nvPicPr>
          <p:cNvPr id="842" name="Google Shape;842;g11613d185f0_0_187"/>
          <p:cNvPicPr preferRelativeResize="0"/>
          <p:nvPr/>
        </p:nvPicPr>
        <p:blipFill>
          <a:blip r:embed="rId4">
            <a:alphaModFix/>
          </a:blip>
          <a:stretch>
            <a:fillRect/>
          </a:stretch>
        </p:blipFill>
        <p:spPr>
          <a:xfrm>
            <a:off x="6245725" y="1534150"/>
            <a:ext cx="5731450" cy="2783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g11613d185f0_0_27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branch coverage</a:t>
            </a:r>
            <a:endParaRPr/>
          </a:p>
        </p:txBody>
      </p:sp>
      <p:sp>
        <p:nvSpPr>
          <p:cNvPr id="848" name="Google Shape;848;g11613d185f0_0_273"/>
          <p:cNvSpPr txBox="1"/>
          <p:nvPr/>
        </p:nvSpPr>
        <p:spPr>
          <a:xfrm>
            <a:off x="307800" y="901275"/>
            <a:ext cx="121167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Ưu điểm Kỹ thuật bao phủ nhánh (</a:t>
            </a:r>
            <a:r>
              <a:rPr lang="en-US" sz="3600">
                <a:solidFill>
                  <a:srgbClr val="333333"/>
                </a:solidFill>
                <a:highlight>
                  <a:schemeClr val="lt1"/>
                </a:highlight>
                <a:latin typeface="Quattrocento Sans"/>
                <a:ea typeface="Quattrocento Sans"/>
                <a:cs typeface="Quattrocento Sans"/>
                <a:sym typeface="Quattrocento Sans"/>
              </a:rPr>
              <a:t>Branch Coverage)</a:t>
            </a:r>
            <a:endParaRPr sz="4000">
              <a:solidFill>
                <a:srgbClr val="333333"/>
              </a:solidFill>
              <a:highlight>
                <a:schemeClr val="lt1"/>
              </a:highlight>
              <a:latin typeface="Quattrocento Sans"/>
              <a:ea typeface="Quattrocento Sans"/>
              <a:cs typeface="Quattrocento Sans"/>
              <a:sym typeface="Quattrocento Sans"/>
            </a:endParaRPr>
          </a:p>
        </p:txBody>
      </p:sp>
      <p:sp>
        <p:nvSpPr>
          <p:cNvPr id="849" name="Google Shape;849;g11613d185f0_0_273"/>
          <p:cNvSpPr txBox="1"/>
          <p:nvPr/>
        </p:nvSpPr>
        <p:spPr>
          <a:xfrm>
            <a:off x="346950" y="1701675"/>
            <a:ext cx="11235300" cy="4088100"/>
          </a:xfrm>
          <a:prstGeom prst="rect">
            <a:avLst/>
          </a:prstGeom>
          <a:noFill/>
          <a:ln>
            <a:noFill/>
          </a:ln>
        </p:spPr>
        <p:txBody>
          <a:bodyPr spcFirstLastPara="1" wrap="square" lIns="91425" tIns="45700" rIns="91425" bIns="45700" anchor="t" anchorCtr="0">
            <a:normAutofit/>
          </a:bodyPr>
          <a:lstStyle/>
          <a:p>
            <a:pPr marL="742950" lvl="1" indent="-361950" algn="l" rtl="0">
              <a:lnSpc>
                <a:spcPct val="90000"/>
              </a:lnSpc>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Nó bao gồm các điều kiện đúng và sai không có khả năng được gọi trong statement coverage.</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lnSpc>
                <a:spcPct val="90000"/>
              </a:lnSpc>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Nó đảm bảo tất cả các nhánh được kiểm thử.</a:t>
            </a:r>
            <a:endParaRPr sz="360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49">
                                            <p:txEl>
                                              <p:pRg st="0" end="0"/>
                                            </p:txEl>
                                          </p:spTgt>
                                        </p:tgtEl>
                                        <p:attrNameLst>
                                          <p:attrName>style.visibility</p:attrName>
                                        </p:attrNameLst>
                                      </p:cBhvr>
                                      <p:to>
                                        <p:strVal val="visible"/>
                                      </p:to>
                                    </p:set>
                                    <p:anim calcmode="lin" valueType="num">
                                      <p:cBhvr additive="base">
                                        <p:cTn id="7" dur="1000"/>
                                        <p:tgtEl>
                                          <p:spTgt spid="849">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849">
                                            <p:txEl>
                                              <p:pRg st="1" end="1"/>
                                            </p:txEl>
                                          </p:spTgt>
                                        </p:tgtEl>
                                        <p:attrNameLst>
                                          <p:attrName>style.visibility</p:attrName>
                                        </p:attrNameLst>
                                      </p:cBhvr>
                                      <p:to>
                                        <p:strVal val="visible"/>
                                      </p:to>
                                    </p:set>
                                    <p:anim calcmode="lin" valueType="num">
                                      <p:cBhvr additive="base">
                                        <p:cTn id="12" dur="1000"/>
                                        <p:tgtEl>
                                          <p:spTgt spid="849">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g11613d185f0_0_28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branch coverage</a:t>
            </a:r>
            <a:endParaRPr/>
          </a:p>
        </p:txBody>
      </p:sp>
      <p:sp>
        <p:nvSpPr>
          <p:cNvPr id="855" name="Google Shape;855;g11613d185f0_0_281"/>
          <p:cNvSpPr txBox="1"/>
          <p:nvPr/>
        </p:nvSpPr>
        <p:spPr>
          <a:xfrm>
            <a:off x="307800" y="901275"/>
            <a:ext cx="121167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Nhược điểm Kỹ thuật bao phủ nhánh</a:t>
            </a:r>
            <a:endParaRPr sz="4000">
              <a:solidFill>
                <a:srgbClr val="333333"/>
              </a:solidFill>
              <a:highlight>
                <a:schemeClr val="lt1"/>
              </a:highlight>
              <a:latin typeface="Quattrocento Sans"/>
              <a:ea typeface="Quattrocento Sans"/>
              <a:cs typeface="Quattrocento Sans"/>
              <a:sym typeface="Quattrocento Sans"/>
            </a:endParaRPr>
          </a:p>
        </p:txBody>
      </p:sp>
      <p:sp>
        <p:nvSpPr>
          <p:cNvPr id="856" name="Google Shape;856;g11613d185f0_0_281"/>
          <p:cNvSpPr txBox="1"/>
          <p:nvPr/>
        </p:nvSpPr>
        <p:spPr>
          <a:xfrm>
            <a:off x="346950" y="1701675"/>
            <a:ext cx="11235300" cy="4088100"/>
          </a:xfrm>
          <a:prstGeom prst="rect">
            <a:avLst/>
          </a:prstGeom>
          <a:noFill/>
          <a:ln>
            <a:noFill/>
          </a:ln>
        </p:spPr>
        <p:txBody>
          <a:bodyPr spcFirstLastPara="1" wrap="square" lIns="91425" tIns="45700" rIns="91425" bIns="45700" anchor="t" anchorCtr="0">
            <a:normAutofit/>
          </a:bodyPr>
          <a:lstStyle/>
          <a:p>
            <a:pPr marL="742950" lvl="1" indent="-361950" algn="l" rtl="0">
              <a:lnSpc>
                <a:spcPct val="90000"/>
              </a:lnSpc>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Nó bỏ qua các nhánh trong các biểu thức Boolean xảy ra do các toán tử ngắt mạch.</a:t>
            </a:r>
            <a:endParaRPr sz="360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56">
                                            <p:txEl>
                                              <p:pRg st="0" end="0"/>
                                            </p:txEl>
                                          </p:spTgt>
                                        </p:tgtEl>
                                        <p:attrNameLst>
                                          <p:attrName>style.visibility</p:attrName>
                                        </p:attrNameLst>
                                      </p:cBhvr>
                                      <p:to>
                                        <p:strVal val="visible"/>
                                      </p:to>
                                    </p:set>
                                    <p:anim calcmode="lin" valueType="num">
                                      <p:cBhvr additive="base">
                                        <p:cTn id="7" dur="1000"/>
                                        <p:tgtEl>
                                          <p:spTgt spid="856">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g115e76f5ad1_0_57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blackbox test techniques</a:t>
            </a:r>
            <a:endParaRPr/>
          </a:p>
        </p:txBody>
      </p:sp>
      <p:sp>
        <p:nvSpPr>
          <p:cNvPr id="267" name="Google Shape;267;g115e76f5ad1_0_572"/>
          <p:cNvSpPr txBox="1"/>
          <p:nvPr/>
        </p:nvSpPr>
        <p:spPr>
          <a:xfrm>
            <a:off x="617100" y="1701675"/>
            <a:ext cx="11425200" cy="4883400"/>
          </a:xfrm>
          <a:prstGeom prst="rect">
            <a:avLst/>
          </a:prstGeom>
          <a:noFill/>
          <a:ln>
            <a:noFill/>
          </a:ln>
        </p:spPr>
        <p:txBody>
          <a:bodyPr spcFirstLastPara="1" wrap="square" lIns="91425" tIns="45700" rIns="91425" bIns="45700" anchor="t" anchorCtr="0">
            <a:normAutofit/>
          </a:bodyPr>
          <a:lstStyle/>
          <a:p>
            <a:pPr marL="742950" lvl="1" indent="-368300" algn="l" rtl="0">
              <a:spcBef>
                <a:spcPts val="480"/>
              </a:spcBef>
              <a:spcAft>
                <a:spcPts val="0"/>
              </a:spcAft>
              <a:buClr>
                <a:srgbClr val="FF5A33"/>
              </a:buClr>
              <a:buSzPts val="3700"/>
              <a:buFont typeface="Quattrocento Sans"/>
              <a:buChar char="❖"/>
            </a:pPr>
            <a:r>
              <a:rPr lang="en-US" sz="3700">
                <a:solidFill>
                  <a:srgbClr val="333333"/>
                </a:solidFill>
                <a:highlight>
                  <a:schemeClr val="lt1"/>
                </a:highlight>
                <a:latin typeface="Quattrocento Sans"/>
                <a:ea typeface="Quattrocento Sans"/>
                <a:cs typeface="Quattrocento Sans"/>
                <a:sym typeface="Quattrocento Sans"/>
              </a:rPr>
              <a:t>Không phải với bất kỳ bài toán nào đều có thể áp dụng kỹ thuật này. Có thể bị lỗi ở biên nếu chỉ chọn giá trị ở khoảng giữa của miền tương đương. Vì vậy khi phần lớn các lỗi được tìm thấy lúc kiểm tra giá trị ở biên của các phân vùng thì chúng ta nên tìm hiểu thêm một kỹ thuật nữa là Boundary value analysis (phân tích giá trị biên).</a:t>
            </a:r>
            <a:endParaRPr sz="2741">
              <a:solidFill>
                <a:srgbClr val="333333"/>
              </a:solidFill>
              <a:highlight>
                <a:schemeClr val="lt1"/>
              </a:highlight>
              <a:latin typeface="Quattrocento Sans"/>
              <a:ea typeface="Quattrocento Sans"/>
              <a:cs typeface="Quattrocento Sans"/>
              <a:sym typeface="Quattrocento Sans"/>
            </a:endParaRPr>
          </a:p>
        </p:txBody>
      </p:sp>
      <p:sp>
        <p:nvSpPr>
          <p:cNvPr id="268" name="Google Shape;268;g115e76f5ad1_0_572"/>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Nhược điểm Kỹ thuật phân vùng tương đương</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67">
                                            <p:txEl>
                                              <p:pRg st="0" end="0"/>
                                            </p:txEl>
                                          </p:spTgt>
                                        </p:tgtEl>
                                        <p:attrNameLst>
                                          <p:attrName>style.visibility</p:attrName>
                                        </p:attrNameLst>
                                      </p:cBhvr>
                                      <p:to>
                                        <p:strVal val="visible"/>
                                      </p:to>
                                    </p:set>
                                    <p:anim calcmode="lin" valueType="num">
                                      <p:cBhvr additive="base">
                                        <p:cTn id="7" dur="1000"/>
                                        <p:tgtEl>
                                          <p:spTgt spid="267">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g1176cc129b2_0_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Tóm tắt bài học</a:t>
            </a:r>
            <a:endParaRPr/>
          </a:p>
        </p:txBody>
      </p:sp>
      <p:sp>
        <p:nvSpPr>
          <p:cNvPr id="862" name="Google Shape;862;g1176cc129b2_0_0"/>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lnSpc>
                <a:spcPct val="100000"/>
              </a:lnSpc>
              <a:spcBef>
                <a:spcPts val="0"/>
              </a:spcBef>
              <a:spcAft>
                <a:spcPts val="0"/>
              </a:spcAft>
              <a:buClr>
                <a:srgbClr val="FF5A33"/>
              </a:buClr>
              <a:buSzPts val="2800"/>
              <a:buFont typeface="Noto Sans Symbols"/>
              <a:buNone/>
            </a:pPr>
            <a:endParaRPr/>
          </a:p>
        </p:txBody>
      </p:sp>
      <p:sp>
        <p:nvSpPr>
          <p:cNvPr id="863" name="Google Shape;863;g1176cc129b2_0_0"/>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64" name="Google Shape;864;g1176cc129b2_0_0"/>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5" name="Google Shape;865;g1176cc129b2_0_0"/>
          <p:cNvSpPr txBox="1"/>
          <p:nvPr/>
        </p:nvSpPr>
        <p:spPr>
          <a:xfrm>
            <a:off x="894600" y="2067600"/>
            <a:ext cx="8229600" cy="3933900"/>
          </a:xfrm>
          <a:prstGeom prst="rect">
            <a:avLst/>
          </a:prstGeom>
          <a:noFill/>
          <a:ln>
            <a:noFill/>
          </a:ln>
        </p:spPr>
        <p:txBody>
          <a:bodyPr spcFirstLastPara="1" wrap="square" lIns="91425" tIns="45700" rIns="91425" bIns="45700" anchor="t" anchorCtr="0">
            <a:noAutofit/>
          </a:bodyPr>
          <a:lstStyle/>
          <a:p>
            <a:pPr marL="457200" lvl="0" indent="-463550" algn="l" rtl="0">
              <a:lnSpc>
                <a:spcPct val="115000"/>
              </a:lnSpc>
              <a:spcBef>
                <a:spcPts val="0"/>
              </a:spcBef>
              <a:spcAft>
                <a:spcPts val="0"/>
              </a:spcAft>
              <a:buClr>
                <a:srgbClr val="333333"/>
              </a:buClr>
              <a:buSzPts val="3700"/>
              <a:buFont typeface="Quattrocento Sans"/>
              <a:buChar char="•"/>
            </a:pPr>
            <a:r>
              <a:rPr lang="en-US" sz="2700" b="1">
                <a:solidFill>
                  <a:srgbClr val="333333"/>
                </a:solidFill>
                <a:latin typeface="Quattrocento Sans"/>
                <a:ea typeface="Quattrocento Sans"/>
                <a:cs typeface="Quattrocento Sans"/>
                <a:sym typeface="Quattrocento Sans"/>
              </a:rPr>
              <a:t>White-box Test Techniques - Kỹ thuật kiểm thử hộp trắng</a:t>
            </a:r>
            <a:endParaRPr sz="2900" b="1">
              <a:solidFill>
                <a:srgbClr val="333333"/>
              </a:solidFill>
              <a:latin typeface="Quattrocento Sans"/>
              <a:ea typeface="Quattrocento Sans"/>
              <a:cs typeface="Quattrocento Sans"/>
              <a:sym typeface="Quattrocento Sans"/>
            </a:endParaRPr>
          </a:p>
        </p:txBody>
      </p:sp>
      <p:sp>
        <p:nvSpPr>
          <p:cNvPr id="866" name="Google Shape;866;g1176cc129b2_0_0"/>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i="0" u="none" strike="noStrike" cap="none">
                <a:solidFill>
                  <a:srgbClr val="F79646"/>
                </a:solidFill>
                <a:latin typeface="Quattrocento Sans"/>
                <a:ea typeface="Quattrocento Sans"/>
                <a:cs typeface="Quattrocento Sans"/>
                <a:sym typeface="Quattrocento Sans"/>
              </a:rPr>
              <a:t>Tóm tắt bài học</a:t>
            </a:r>
            <a:endParaRPr sz="2800" b="1" i="0" u="none" strike="noStrike" cap="none">
              <a:solidFill>
                <a:srgbClr val="F79646"/>
              </a:solidFill>
              <a:latin typeface="Quattrocento Sans"/>
              <a:ea typeface="Quattrocento Sans"/>
              <a:cs typeface="Quattrocento Sans"/>
              <a:sym typeface="Quattrocento Sans"/>
            </a:endParaRPr>
          </a:p>
        </p:txBody>
      </p:sp>
      <p:pic>
        <p:nvPicPr>
          <p:cNvPr id="867" name="Google Shape;867;g1176cc129b2_0_0" descr="D:\Compressed\PSD Collection 2011\WP-201 copy.png"/>
          <p:cNvPicPr preferRelativeResize="0"/>
          <p:nvPr/>
        </p:nvPicPr>
        <p:blipFill rotWithShape="1">
          <a:blip r:embed="rId3">
            <a:alphaModFix/>
          </a:blip>
          <a:srcRect/>
          <a:stretch/>
        </p:blipFill>
        <p:spPr>
          <a:xfrm flipH="1">
            <a:off x="9189300" y="1095638"/>
            <a:ext cx="2782800" cy="520012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g1176cc129b2_0_1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Nội dung bài học tiếp theo</a:t>
            </a:r>
            <a:endParaRPr/>
          </a:p>
        </p:txBody>
      </p:sp>
      <p:sp>
        <p:nvSpPr>
          <p:cNvPr id="873" name="Google Shape;873;g1176cc129b2_0_10"/>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lnSpc>
                <a:spcPct val="100000"/>
              </a:lnSpc>
              <a:spcBef>
                <a:spcPts val="0"/>
              </a:spcBef>
              <a:spcAft>
                <a:spcPts val="0"/>
              </a:spcAft>
              <a:buClr>
                <a:srgbClr val="FF5A33"/>
              </a:buClr>
              <a:buSzPts val="2800"/>
              <a:buFont typeface="Noto Sans Symbols"/>
              <a:buNone/>
            </a:pPr>
            <a:endParaRPr/>
          </a:p>
        </p:txBody>
      </p:sp>
      <p:sp>
        <p:nvSpPr>
          <p:cNvPr id="874" name="Google Shape;874;g1176cc129b2_0_10"/>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75" name="Google Shape;875;g1176cc129b2_0_10"/>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6" name="Google Shape;876;g1176cc129b2_0_10"/>
          <p:cNvSpPr txBox="1"/>
          <p:nvPr/>
        </p:nvSpPr>
        <p:spPr>
          <a:xfrm>
            <a:off x="894600" y="2067600"/>
            <a:ext cx="8229600" cy="3933900"/>
          </a:xfrm>
          <a:prstGeom prst="rect">
            <a:avLst/>
          </a:prstGeom>
          <a:noFill/>
          <a:ln>
            <a:noFill/>
          </a:ln>
        </p:spPr>
        <p:txBody>
          <a:bodyPr spcFirstLastPara="1" wrap="square" lIns="91425" tIns="45700" rIns="91425" bIns="45700" anchor="t" anchorCtr="0">
            <a:noAutofit/>
          </a:bodyPr>
          <a:lstStyle/>
          <a:p>
            <a:pPr marL="457200" lvl="0" indent="-450850" algn="l" rtl="0">
              <a:lnSpc>
                <a:spcPct val="115000"/>
              </a:lnSpc>
              <a:spcBef>
                <a:spcPts val="0"/>
              </a:spcBef>
              <a:spcAft>
                <a:spcPts val="0"/>
              </a:spcAft>
              <a:buClr>
                <a:srgbClr val="333333"/>
              </a:buClr>
              <a:buSzPts val="3500"/>
              <a:buFont typeface="Quattrocento Sans"/>
              <a:buChar char="•"/>
            </a:pPr>
            <a:r>
              <a:rPr lang="en-US" sz="2700" b="1">
                <a:solidFill>
                  <a:srgbClr val="333333"/>
                </a:solidFill>
                <a:latin typeface="Quattrocento Sans"/>
                <a:ea typeface="Quattrocento Sans"/>
                <a:cs typeface="Quattrocento Sans"/>
                <a:sym typeface="Quattrocento Sans"/>
              </a:rPr>
              <a:t>Test Plan - Lập kế hoạch kiểm thử</a:t>
            </a:r>
            <a:endParaRPr sz="2200" b="1">
              <a:solidFill>
                <a:srgbClr val="333333"/>
              </a:solidFill>
              <a:latin typeface="Quattrocento Sans"/>
              <a:ea typeface="Quattrocento Sans"/>
              <a:cs typeface="Quattrocento Sans"/>
              <a:sym typeface="Quattrocento Sans"/>
            </a:endParaRPr>
          </a:p>
        </p:txBody>
      </p:sp>
      <p:sp>
        <p:nvSpPr>
          <p:cNvPr id="877" name="Google Shape;877;g1176cc129b2_0_10"/>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a:solidFill>
                  <a:srgbClr val="F79646"/>
                </a:solidFill>
                <a:latin typeface="Quattrocento Sans"/>
                <a:ea typeface="Quattrocento Sans"/>
                <a:cs typeface="Quattrocento Sans"/>
                <a:sym typeface="Quattrocento Sans"/>
              </a:rPr>
              <a:t>Nội dung tiếp theo</a:t>
            </a:r>
            <a:endParaRPr sz="2800" b="1" i="0" u="none" strike="noStrike" cap="none">
              <a:solidFill>
                <a:srgbClr val="F79646"/>
              </a:solidFill>
              <a:latin typeface="Quattrocento Sans"/>
              <a:ea typeface="Quattrocento Sans"/>
              <a:cs typeface="Quattrocento Sans"/>
              <a:sym typeface="Quattrocento Sans"/>
            </a:endParaRPr>
          </a:p>
        </p:txBody>
      </p:sp>
      <p:pic>
        <p:nvPicPr>
          <p:cNvPr id="878" name="Google Shape;878;g1176cc129b2_0_10" descr="D:\Pictures\PNG\present.png"/>
          <p:cNvPicPr preferRelativeResize="0"/>
          <p:nvPr/>
        </p:nvPicPr>
        <p:blipFill rotWithShape="1">
          <a:blip r:embed="rId3">
            <a:alphaModFix/>
          </a:blip>
          <a:srcRect/>
          <a:stretch/>
        </p:blipFill>
        <p:spPr>
          <a:xfrm flipH="1">
            <a:off x="9469017" y="1480800"/>
            <a:ext cx="2113383" cy="4893324"/>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pic>
        <p:nvPicPr>
          <p:cNvPr id="883" name="Google Shape;883;g115e76f5ad1_0_226"/>
          <p:cNvPicPr preferRelativeResize="0"/>
          <p:nvPr/>
        </p:nvPicPr>
        <p:blipFill rotWithShape="1">
          <a:blip r:embed="rId3">
            <a:alphaModFix/>
          </a:blip>
          <a:srcRect/>
          <a:stretch/>
        </p:blipFill>
        <p:spPr>
          <a:xfrm>
            <a:off x="-5953" y="0"/>
            <a:ext cx="12197953" cy="6858000"/>
          </a:xfrm>
          <a:prstGeom prst="rect">
            <a:avLst/>
          </a:prstGeom>
          <a:noFill/>
          <a:ln>
            <a:noFill/>
          </a:ln>
        </p:spPr>
      </p:pic>
    </p:spTree>
  </p:cSld>
  <p:clrMapOvr>
    <a:masterClrMapping/>
  </p:clrMapOvr>
</p:sld>
</file>

<file path=ppt/theme/theme1.xml><?xml version="1.0" encoding="utf-8"?>
<a:theme xmlns:a="http://schemas.openxmlformats.org/drawingml/2006/main"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3255</TotalTime>
  <Words>5024</Words>
  <Application>Microsoft Office PowerPoint</Application>
  <PresentationFormat>Widescreen</PresentationFormat>
  <Paragraphs>408</Paragraphs>
  <Slides>92</Slides>
  <Notes>92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92</vt:i4>
      </vt:variant>
    </vt:vector>
  </HeadingPairs>
  <TitlesOfParts>
    <vt:vector size="100" baseType="lpstr">
      <vt:lpstr>Arial</vt:lpstr>
      <vt:lpstr>Calibri</vt:lpstr>
      <vt:lpstr>Quattrocento Sans</vt:lpstr>
      <vt:lpstr>Roboto</vt:lpstr>
      <vt:lpstr>Noto Sans Symbols</vt:lpstr>
      <vt:lpstr>Courier New</vt:lpstr>
      <vt:lpstr>Custom Design</vt:lpstr>
      <vt:lpstr>Custom Design</vt:lpstr>
      <vt:lpstr>kiểm thử cơ bản(P1)</vt:lpstr>
      <vt:lpstr>Nội dung</vt:lpstr>
      <vt:lpstr>PowerPoint Presentation</vt:lpstr>
      <vt:lpstr>blackbox test techniques</vt:lpstr>
      <vt:lpstr>blackbox test techniques</vt:lpstr>
      <vt:lpstr>blackbox test techniques</vt:lpstr>
      <vt:lpstr>blackbox test techniques</vt:lpstr>
      <vt:lpstr>blackbox test techniques</vt:lpstr>
      <vt:lpstr>blackbox test techniques</vt:lpstr>
      <vt:lpstr>blackbox test techniques</vt:lpstr>
      <vt:lpstr>blackbox test techniques</vt:lpstr>
      <vt:lpstr>blackbox test techniques</vt:lpstr>
      <vt:lpstr>blackbox test techniques</vt:lpstr>
      <vt:lpstr>blackbox test techniques</vt:lpstr>
      <vt:lpstr>blackbox test techniques</vt:lpstr>
      <vt:lpstr>blackbox test techniques</vt:lpstr>
      <vt:lpstr>blackbox test techniques</vt:lpstr>
      <vt:lpstr>blackbox test techniques</vt:lpstr>
      <vt:lpstr>blackbox test techniques</vt:lpstr>
      <vt:lpstr>blackbox test techniques</vt:lpstr>
      <vt:lpstr>blackbox test techniques</vt:lpstr>
      <vt:lpstr>blackbox test techniques</vt:lpstr>
      <vt:lpstr>blackbox test techniques</vt:lpstr>
      <vt:lpstr>blackbox test techniques</vt:lpstr>
      <vt:lpstr>blackbox test techniques</vt:lpstr>
      <vt:lpstr>PowerPoint Presentation</vt:lpstr>
      <vt:lpstr>experience base techniques</vt:lpstr>
      <vt:lpstr>experience base techniques</vt:lpstr>
      <vt:lpstr>experience base techniques</vt:lpstr>
      <vt:lpstr>experience base techniques</vt:lpstr>
      <vt:lpstr>experience base techniques</vt:lpstr>
      <vt:lpstr>experience base techniques</vt:lpstr>
      <vt:lpstr>experience base techniques</vt:lpstr>
      <vt:lpstr>experience base techniques</vt:lpstr>
      <vt:lpstr>experience base techniques</vt:lpstr>
      <vt:lpstr>experience base techniques</vt:lpstr>
      <vt:lpstr>experience base techniques</vt:lpstr>
      <vt:lpstr>experience base techniques</vt:lpstr>
      <vt:lpstr>experience base techniques</vt:lpstr>
      <vt:lpstr>experience base techniques</vt:lpstr>
      <vt:lpstr>experience base techniques</vt:lpstr>
      <vt:lpstr>experience base techniques</vt:lpstr>
      <vt:lpstr>Tóm tắt bài học</vt:lpstr>
      <vt:lpstr>Nội dung bài học tiếp theo</vt:lpstr>
      <vt:lpstr>PowerPoint Presentation</vt:lpstr>
      <vt:lpstr>kiểm thử cơ bản(P2)</vt:lpstr>
      <vt:lpstr>Nội dung</vt:lpstr>
      <vt:lpstr>PowerPoint Presentation</vt:lpstr>
      <vt:lpstr>whitebox test techniques</vt:lpstr>
      <vt:lpstr>whitebox test techniques</vt:lpstr>
      <vt:lpstr>basis path techniques</vt:lpstr>
      <vt:lpstr>basis path techniques</vt:lpstr>
      <vt:lpstr>basis path techniques</vt:lpstr>
      <vt:lpstr>basis path techniques</vt:lpstr>
      <vt:lpstr>basis path techniques</vt:lpstr>
      <vt:lpstr>basis path techniques</vt:lpstr>
      <vt:lpstr>basis path techniques</vt:lpstr>
      <vt:lpstr>basis path techniques</vt:lpstr>
      <vt:lpstr>basis path techniques</vt:lpstr>
      <vt:lpstr>basis path techniques</vt:lpstr>
      <vt:lpstr>basis path techniques</vt:lpstr>
      <vt:lpstr>basis path techniques</vt:lpstr>
      <vt:lpstr>basis path techniques</vt:lpstr>
      <vt:lpstr>basis path techniques</vt:lpstr>
      <vt:lpstr>basis path techniques</vt:lpstr>
      <vt:lpstr>control flow techniques</vt:lpstr>
      <vt:lpstr>statement coverage</vt:lpstr>
      <vt:lpstr>statement coverage</vt:lpstr>
      <vt:lpstr>statement coverage</vt:lpstr>
      <vt:lpstr>statement coverage</vt:lpstr>
      <vt:lpstr>statement coverage</vt:lpstr>
      <vt:lpstr>statement coverage</vt:lpstr>
      <vt:lpstr>statement coverage</vt:lpstr>
      <vt:lpstr>statement coverage</vt:lpstr>
      <vt:lpstr>decision coverage</vt:lpstr>
      <vt:lpstr>decision coverage</vt:lpstr>
      <vt:lpstr>decision coverage</vt:lpstr>
      <vt:lpstr>decision coverage</vt:lpstr>
      <vt:lpstr>decision coverage</vt:lpstr>
      <vt:lpstr>decision coverage</vt:lpstr>
      <vt:lpstr>decision coverage</vt:lpstr>
      <vt:lpstr>decision coverage</vt:lpstr>
      <vt:lpstr>branch coverage</vt:lpstr>
      <vt:lpstr>branch coverage</vt:lpstr>
      <vt:lpstr>branch coverage</vt:lpstr>
      <vt:lpstr>branch coverage</vt:lpstr>
      <vt:lpstr>branch coverage</vt:lpstr>
      <vt:lpstr>branch coverage</vt:lpstr>
      <vt:lpstr>branch coverage</vt:lpstr>
      <vt:lpstr>Tóm tắt bài học</vt:lpstr>
      <vt:lpstr>Nội dung bài học tiếp theo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kiểm thử cơ bản(P1)</dc:title>
  <dc:creator>Hans</dc:creator>
  <cp:lastModifiedBy>phan vietthe</cp:lastModifiedBy>
  <cp:revision>5</cp:revision>
  <dcterms:created xsi:type="dcterms:W3CDTF">2013-04-23T08:05:33Z</dcterms:created>
  <dcterms:modified xsi:type="dcterms:W3CDTF">2023-05-27T01:19:01Z</dcterms:modified>
</cp:coreProperties>
</file>